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3" r:id="rId2"/>
    <p:sldId id="370" r:id="rId3"/>
    <p:sldId id="371" r:id="rId4"/>
    <p:sldId id="373" r:id="rId5"/>
    <p:sldId id="362" r:id="rId6"/>
    <p:sldId id="369" r:id="rId7"/>
    <p:sldId id="367" r:id="rId8"/>
    <p:sldId id="366" r:id="rId9"/>
    <p:sldId id="374" r:id="rId10"/>
  </p:sldIdLst>
  <p:sldSz cx="12192000" cy="6858000"/>
  <p:notesSz cx="6797675" cy="9926638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3657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orient="horz" pos="2636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1253" userDrawn="1">
          <p15:clr>
            <a:srgbClr val="A4A3A4"/>
          </p15:clr>
        </p15:guide>
        <p15:guide id="10" pos="4928" userDrawn="1">
          <p15:clr>
            <a:srgbClr val="A4A3A4"/>
          </p15:clr>
        </p15:guide>
        <p15:guide id="11" pos="3719" userDrawn="1">
          <p15:clr>
            <a:srgbClr val="A4A3A4"/>
          </p15:clr>
        </p15:guide>
        <p15:guide id="12" pos="7680" userDrawn="1">
          <p15:clr>
            <a:srgbClr val="A4A3A4"/>
          </p15:clr>
        </p15:guide>
        <p15:guide id="13" pos="332" userDrawn="1">
          <p15:clr>
            <a:srgbClr val="A4A3A4"/>
          </p15:clr>
        </p15:guide>
        <p15:guide id="14" pos="5533" userDrawn="1">
          <p15:clr>
            <a:srgbClr val="A4A3A4"/>
          </p15:clr>
        </p15:guide>
        <p15:guide id="15" pos="3960" userDrawn="1">
          <p15:clr>
            <a:srgbClr val="A4A3A4"/>
          </p15:clr>
        </p15:guide>
        <p15:guide id="16" pos="5776" userDrawn="1">
          <p15:clr>
            <a:srgbClr val="A4A3A4"/>
          </p15:clr>
        </p15:guide>
        <p15:guide id="17" pos="5169" userDrawn="1">
          <p15:clr>
            <a:srgbClr val="A4A3A4"/>
          </p15:clr>
        </p15:guide>
        <p15:guide id="18" pos="2147" userDrawn="1">
          <p15:clr>
            <a:srgbClr val="A4A3A4"/>
          </p15:clr>
        </p15:guide>
        <p15:guide id="19" pos="1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68D"/>
    <a:srgbClr val="4F758B"/>
    <a:srgbClr val="D4D4D4"/>
    <a:srgbClr val="E60B00"/>
    <a:srgbClr val="F60C00"/>
    <a:srgbClr val="FF0D00"/>
    <a:srgbClr val="DA291C"/>
    <a:srgbClr val="273B45"/>
    <a:srgbClr val="0F171B"/>
    <a:srgbClr val="455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52" autoAdjust="0"/>
  </p:normalViewPr>
  <p:slideViewPr>
    <p:cSldViewPr snapToObjects="1">
      <p:cViewPr varScale="1">
        <p:scale>
          <a:sx n="110" d="100"/>
          <a:sy n="110" d="100"/>
        </p:scale>
        <p:origin x="563" y="77"/>
      </p:cViewPr>
      <p:guideLst>
        <p:guide orient="horz" pos="3793"/>
        <p:guide orient="horz" pos="3657"/>
        <p:guide orient="horz"/>
        <p:guide orient="horz" pos="550"/>
        <p:guide orient="horz" pos="709"/>
        <p:guide orient="horz" pos="2636"/>
        <p:guide orient="horz" pos="2160"/>
        <p:guide orient="horz" pos="4020"/>
        <p:guide orient="horz" pos="1253"/>
        <p:guide pos="4928"/>
        <p:guide pos="3719"/>
        <p:guide pos="7680"/>
        <p:guide pos="332"/>
        <p:guide pos="5533"/>
        <p:guide pos="3960"/>
        <p:guide pos="5776"/>
        <p:guide pos="5169"/>
        <p:guide pos="2147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372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19F1-8D7D-4292-86B3-7E2A38F4B558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1094-CB5F-4430-8B3E-B14E3E3E6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4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4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336551" y="2351088"/>
            <a:ext cx="10450808" cy="1077912"/>
          </a:xfrm>
          <a:prstGeom prst="rect">
            <a:avLst/>
          </a:prstGeom>
        </p:spPr>
        <p:txBody>
          <a:bodyPr vert="horz"/>
          <a:lstStyle>
            <a:lvl1pPr>
              <a:defRPr sz="2800" b="1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7920203" y="6201308"/>
            <a:ext cx="3970088" cy="360040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14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 algn="ctr">
              <a:defRPr sz="2000">
                <a:latin typeface="Verdana"/>
                <a:cs typeface="Verdana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изображений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6"/>
          <p:cNvSpPr>
            <a:spLocks noGrp="1"/>
          </p:cNvSpPr>
          <p:nvPr>
            <p:ph type="body" sz="quarter" idx="15"/>
          </p:nvPr>
        </p:nvSpPr>
        <p:spPr>
          <a:xfrm>
            <a:off x="8206318" y="1125538"/>
            <a:ext cx="3602317" cy="4887943"/>
          </a:xfrm>
          <a:prstGeom prst="rect">
            <a:avLst/>
          </a:prstGeom>
        </p:spPr>
        <p:txBody>
          <a:bodyPr vert="horz" lIns="0" rIns="0" bIns="0"/>
          <a:lstStyle>
            <a:lvl1pPr marL="257175" indent="-2571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42925" indent="-2667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>
          <a:xfrm>
            <a:off x="335361" y="1125539"/>
            <a:ext cx="3600201" cy="210026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7"/>
          </p:nvPr>
        </p:nvSpPr>
        <p:spPr>
          <a:xfrm>
            <a:off x="4366685" y="1125539"/>
            <a:ext cx="3448049" cy="2100262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8"/>
          </p:nvPr>
        </p:nvSpPr>
        <p:spPr>
          <a:xfrm>
            <a:off x="337127" y="3722687"/>
            <a:ext cx="7439501" cy="2081243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9"/>
          </p:nvPr>
        </p:nvSpPr>
        <p:spPr>
          <a:xfrm>
            <a:off x="339238" y="5807001"/>
            <a:ext cx="7439835" cy="215900"/>
          </a:xfrm>
          <a:prstGeom prst="rect">
            <a:avLst/>
          </a:prstGeom>
          <a:solidFill>
            <a:schemeClr val="accent2"/>
          </a:solidFill>
        </p:spPr>
        <p:txBody>
          <a:bodyPr vert="horz" lIns="108000" rIns="108000"/>
          <a:lstStyle>
            <a:lvl1pPr marL="0" indent="0" algn="l">
              <a:buNone/>
              <a:defRPr sz="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5pPr marL="1828800" indent="0" algn="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0"/>
          </p:nvPr>
        </p:nvSpPr>
        <p:spPr>
          <a:xfrm>
            <a:off x="326465" y="3225801"/>
            <a:ext cx="3609097" cy="192620"/>
          </a:xfrm>
          <a:prstGeom prst="rect">
            <a:avLst/>
          </a:prstGeom>
          <a:solidFill>
            <a:schemeClr val="accent2"/>
          </a:solidFill>
        </p:spPr>
        <p:txBody>
          <a:bodyPr vert="horz" lIns="108000" rIns="108000"/>
          <a:lstStyle>
            <a:lvl1pPr marL="0" indent="0" algn="l">
              <a:buNone/>
              <a:defRPr sz="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5pPr marL="1828800" indent="0" algn="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10"/>
          <p:cNvSpPr>
            <a:spLocks noGrp="1"/>
          </p:cNvSpPr>
          <p:nvPr>
            <p:ph type="body" sz="quarter" idx="21"/>
          </p:nvPr>
        </p:nvSpPr>
        <p:spPr>
          <a:xfrm>
            <a:off x="4366685" y="3211514"/>
            <a:ext cx="3448049" cy="215900"/>
          </a:xfrm>
          <a:prstGeom prst="rect">
            <a:avLst/>
          </a:prstGeom>
          <a:solidFill>
            <a:schemeClr val="accent2"/>
          </a:solidFill>
        </p:spPr>
        <p:txBody>
          <a:bodyPr vert="horz" lIns="108000" rIns="108000"/>
          <a:lstStyle>
            <a:lvl1pPr marL="0" indent="0" algn="l">
              <a:buNone/>
              <a:defRPr sz="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5pPr marL="1828800" indent="0" algn="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/график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342887" y="4924424"/>
            <a:ext cx="5760639" cy="1080000"/>
          </a:xfrm>
          <a:prstGeom prst="rect">
            <a:avLst/>
          </a:prstGeom>
        </p:spPr>
        <p:txBody>
          <a:bodyPr lIns="0" rIns="0"/>
          <a:lstStyle>
            <a:lvl1pPr marL="180975" marR="0" indent="-180975" algn="l" defTabSz="180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8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 marL="361950" indent="-180975" defTabSz="269875">
              <a:buFontTx/>
              <a:buBlip>
                <a:blip r:embed="rId3"/>
              </a:buBlip>
              <a:defRPr sz="8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800">
                <a:latin typeface="Verdana" pitchFamily="34" charset="0"/>
              </a:defRPr>
            </a:lvl3pPr>
            <a:lvl4pPr marL="1371600" indent="0">
              <a:buNone/>
              <a:defRPr sz="800">
                <a:latin typeface="Verdana" pitchFamily="34" charset="0"/>
              </a:defRPr>
            </a:lvl4pPr>
            <a:lvl5pPr>
              <a:defRPr sz="8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335361" y="1122893"/>
            <a:ext cx="11425267" cy="284162"/>
          </a:xfrm>
          <a:prstGeom prst="rect">
            <a:avLst/>
          </a:prstGeom>
        </p:spPr>
        <p:txBody>
          <a:bodyPr lIns="46800" rIns="0"/>
          <a:lstStyle>
            <a:lvl1pPr>
              <a:buNone/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400">
                <a:latin typeface="Verdana" pitchFamily="34" charset="0"/>
              </a:defRPr>
            </a:lvl2pPr>
            <a:lvl3pPr>
              <a:defRPr sz="14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7"/>
          </p:nvPr>
        </p:nvSpPr>
        <p:spPr>
          <a:xfrm>
            <a:off x="6117193" y="4924424"/>
            <a:ext cx="5664628" cy="1080000"/>
          </a:xfrm>
          <a:prstGeom prst="rect">
            <a:avLst/>
          </a:prstGeom>
        </p:spPr>
        <p:txBody>
          <a:bodyPr lIns="0" rIns="0"/>
          <a:lstStyle>
            <a:lvl1pPr marL="180975" marR="0" indent="-180975" algn="l" defTabSz="180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8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 marL="361950" indent="-180975" defTabSz="269875">
              <a:buFontTx/>
              <a:buBlip>
                <a:blip r:embed="rId3"/>
              </a:buBlip>
              <a:defRPr sz="8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800">
                <a:latin typeface="Verdana" pitchFamily="34" charset="0"/>
              </a:defRPr>
            </a:lvl3pPr>
            <a:lvl4pPr>
              <a:defRPr sz="800">
                <a:latin typeface="Verdana" pitchFamily="34" charset="0"/>
              </a:defRPr>
            </a:lvl4pPr>
            <a:lvl5pPr>
              <a:defRPr sz="8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Содержимое 10"/>
          <p:cNvSpPr>
            <a:spLocks noGrp="1"/>
          </p:cNvSpPr>
          <p:nvPr>
            <p:ph sz="quarter" idx="18"/>
          </p:nvPr>
        </p:nvSpPr>
        <p:spPr>
          <a:xfrm>
            <a:off x="335361" y="1441138"/>
            <a:ext cx="11425268" cy="352424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/график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335360" y="1408063"/>
            <a:ext cx="11377264" cy="1080000"/>
          </a:xfrm>
          <a:prstGeom prst="rect">
            <a:avLst/>
          </a:prstGeom>
        </p:spPr>
        <p:txBody>
          <a:bodyPr lIns="0" rIns="0"/>
          <a:lstStyle>
            <a:lvl1pPr marL="266700" marR="0" indent="-266700" algn="l" defTabSz="269875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10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 marL="542925" indent="-285750" defTabSz="269875">
              <a:lnSpc>
                <a:spcPct val="125000"/>
              </a:lnSpc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000">
                <a:latin typeface="Verdana" pitchFamily="34" charset="0"/>
              </a:defRPr>
            </a:lvl3pPr>
            <a:lvl4pPr>
              <a:defRPr sz="800">
                <a:latin typeface="Verdana" pitchFamily="34" charset="0"/>
              </a:defRPr>
            </a:lvl4pPr>
            <a:lvl5pPr>
              <a:defRPr sz="8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335360" y="1116013"/>
            <a:ext cx="11377264" cy="284162"/>
          </a:xfrm>
          <a:prstGeom prst="rect">
            <a:avLst/>
          </a:prstGeom>
        </p:spPr>
        <p:txBody>
          <a:bodyPr lIns="46800" rIns="0"/>
          <a:lstStyle>
            <a:lvl1pPr>
              <a:buNone/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400">
                <a:latin typeface="Verdana" pitchFamily="34" charset="0"/>
              </a:defRPr>
            </a:lvl2pPr>
            <a:lvl3pPr>
              <a:defRPr sz="14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7"/>
          </p:nvPr>
        </p:nvSpPr>
        <p:spPr>
          <a:xfrm>
            <a:off x="335363" y="5805490"/>
            <a:ext cx="11377261" cy="215899"/>
          </a:xfrm>
          <a:prstGeom prst="rect">
            <a:avLst/>
          </a:prstGeom>
        </p:spPr>
        <p:txBody>
          <a:bodyPr lIns="0" rIns="0"/>
          <a:lstStyle>
            <a:lvl1pPr>
              <a:buNone/>
              <a:defRPr sz="800" b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>
              <a:defRPr sz="1400">
                <a:latin typeface="Verdana" pitchFamily="34" charset="0"/>
              </a:defRPr>
            </a:lvl2pPr>
            <a:lvl3pPr>
              <a:defRPr sz="14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10"/>
          <p:cNvSpPr>
            <a:spLocks noGrp="1"/>
          </p:cNvSpPr>
          <p:nvPr>
            <p:ph sz="quarter" idx="19"/>
          </p:nvPr>
        </p:nvSpPr>
        <p:spPr>
          <a:xfrm>
            <a:off x="335362" y="2480176"/>
            <a:ext cx="11377263" cy="33253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/график без опис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0"/>
          <p:cNvSpPr>
            <a:spLocks noGrp="1"/>
          </p:cNvSpPr>
          <p:nvPr>
            <p:ph type="body" sz="quarter" idx="14"/>
          </p:nvPr>
        </p:nvSpPr>
        <p:spPr>
          <a:xfrm>
            <a:off x="326463" y="1116013"/>
            <a:ext cx="11377264" cy="284162"/>
          </a:xfrm>
          <a:prstGeom prst="rect">
            <a:avLst/>
          </a:prstGeom>
        </p:spPr>
        <p:txBody>
          <a:bodyPr lIns="46800" rIns="0"/>
          <a:lstStyle>
            <a:lvl1pPr>
              <a:buNone/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400">
                <a:latin typeface="Verdana" pitchFamily="34" charset="0"/>
              </a:defRPr>
            </a:lvl2pPr>
            <a:lvl3pPr>
              <a:defRPr sz="14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Текст 10"/>
          <p:cNvSpPr>
            <a:spLocks noGrp="1"/>
          </p:cNvSpPr>
          <p:nvPr>
            <p:ph type="body" sz="quarter" idx="16"/>
          </p:nvPr>
        </p:nvSpPr>
        <p:spPr>
          <a:xfrm>
            <a:off x="326463" y="5829321"/>
            <a:ext cx="11377263" cy="215899"/>
          </a:xfrm>
          <a:prstGeom prst="rect">
            <a:avLst/>
          </a:prstGeom>
        </p:spPr>
        <p:txBody>
          <a:bodyPr lIns="0" rIns="0"/>
          <a:lstStyle>
            <a:lvl1pPr>
              <a:buNone/>
              <a:defRPr sz="800" b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>
              <a:defRPr sz="1400">
                <a:latin typeface="Verdana" pitchFamily="34" charset="0"/>
              </a:defRPr>
            </a:lvl2pPr>
            <a:lvl3pPr>
              <a:defRPr sz="14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8"/>
          </p:nvPr>
        </p:nvSpPr>
        <p:spPr>
          <a:xfrm>
            <a:off x="326465" y="1423347"/>
            <a:ext cx="11377263" cy="44053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криншот/рисунок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4"/>
          </p:nvPr>
        </p:nvSpPr>
        <p:spPr>
          <a:xfrm>
            <a:off x="335361" y="1116013"/>
            <a:ext cx="8400801" cy="284162"/>
          </a:xfrm>
          <a:prstGeom prst="rect">
            <a:avLst/>
          </a:prstGeom>
        </p:spPr>
        <p:txBody>
          <a:bodyPr lIns="46800" rIns="0"/>
          <a:lstStyle>
            <a:lvl1pPr>
              <a:buNone/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400">
                <a:latin typeface="Verdana" pitchFamily="34" charset="0"/>
              </a:defRPr>
            </a:lvl2pPr>
            <a:lvl3pPr>
              <a:defRPr sz="14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335361" y="1407980"/>
            <a:ext cx="8400801" cy="4621214"/>
          </a:xfrm>
          <a:prstGeom prst="rect">
            <a:avLst/>
          </a:prstGeom>
        </p:spPr>
        <p:txBody>
          <a:bodyPr/>
          <a:lstStyle>
            <a:lvl1pPr algn="l">
              <a:buNone/>
              <a:defRPr sz="14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>
          <a:xfrm>
            <a:off x="9167283" y="1116013"/>
            <a:ext cx="2641352" cy="4905375"/>
          </a:xfrm>
          <a:prstGeom prst="rect">
            <a:avLst/>
          </a:prstGeom>
        </p:spPr>
        <p:txBody>
          <a:bodyPr lIns="0" rIns="0"/>
          <a:lstStyle>
            <a:lvl1pPr marL="266700" indent="-266700" algn="l">
              <a:buFontTx/>
              <a:buBlip>
                <a:blip r:embed="rId2"/>
              </a:buBlip>
              <a:defRPr lang="ru-RU" sz="900" baseline="0" smtClean="0">
                <a:solidFill>
                  <a:schemeClr val="tx1"/>
                </a:solidFill>
                <a:latin typeface="Verdana" pitchFamily="34" charset="0"/>
              </a:defRPr>
            </a:lvl1pPr>
            <a:lvl2pPr>
              <a:buFontTx/>
              <a:buBlip>
                <a:blip r:embed="rId2"/>
              </a:buBlip>
              <a:defRPr sz="900">
                <a:solidFill>
                  <a:schemeClr val="tx1"/>
                </a:solidFill>
                <a:latin typeface="Verdana" pitchFamily="34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10"/>
          <p:cNvSpPr>
            <a:spLocks noGrp="1"/>
          </p:cNvSpPr>
          <p:nvPr>
            <p:ph type="body" sz="quarter" idx="14"/>
          </p:nvPr>
        </p:nvSpPr>
        <p:spPr>
          <a:xfrm>
            <a:off x="335360" y="1110563"/>
            <a:ext cx="11433984" cy="284162"/>
          </a:xfrm>
          <a:prstGeom prst="rect">
            <a:avLst/>
          </a:prstGeom>
        </p:spPr>
        <p:txBody>
          <a:bodyPr lIns="46800" rIns="0"/>
          <a:lstStyle>
            <a:lvl1pPr>
              <a:buNone/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400">
                <a:latin typeface="Verdana" pitchFamily="34" charset="0"/>
              </a:defRPr>
            </a:lvl2pPr>
            <a:lvl3pPr>
              <a:defRPr sz="14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аблица 10"/>
          <p:cNvSpPr>
            <a:spLocks noGrp="1"/>
          </p:cNvSpPr>
          <p:nvPr>
            <p:ph type="tbl" sz="quarter" idx="16"/>
          </p:nvPr>
        </p:nvSpPr>
        <p:spPr>
          <a:xfrm>
            <a:off x="335361" y="1400175"/>
            <a:ext cx="11433983" cy="3524250"/>
          </a:xfrm>
          <a:prstGeom prst="rect">
            <a:avLst/>
          </a:prstGeom>
        </p:spPr>
        <p:txBody>
          <a:bodyPr/>
          <a:lstStyle>
            <a:lvl1pPr algn="l">
              <a:buNone/>
              <a:defRPr sz="14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Вставка таблицы</a:t>
            </a:r>
            <a:endParaRPr lang="ru-RU" noProof="0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2"/>
          </p:nvPr>
        </p:nvSpPr>
        <p:spPr>
          <a:xfrm>
            <a:off x="336841" y="4924424"/>
            <a:ext cx="5721348" cy="1080000"/>
          </a:xfrm>
          <a:prstGeom prst="rect">
            <a:avLst/>
          </a:prstGeom>
        </p:spPr>
        <p:txBody>
          <a:bodyPr lIns="0" rIns="0"/>
          <a:lstStyle>
            <a:lvl1pPr marL="180975" marR="0" indent="-180975" algn="l" defTabSz="180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8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 marL="361950" indent="-180975" defTabSz="269875">
              <a:buFontTx/>
              <a:buBlip>
                <a:blip r:embed="rId3"/>
              </a:buBlip>
              <a:defRPr sz="8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2pPr>
            <a:lvl3pPr>
              <a:defRPr sz="800">
                <a:latin typeface="Verdana" pitchFamily="34" charset="0"/>
              </a:defRPr>
            </a:lvl3pPr>
            <a:lvl4pPr>
              <a:defRPr sz="800">
                <a:latin typeface="Verdana" pitchFamily="34" charset="0"/>
              </a:defRPr>
            </a:lvl4pPr>
            <a:lvl5pPr>
              <a:defRPr sz="8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18"/>
          </p:nvPr>
        </p:nvSpPr>
        <p:spPr>
          <a:xfrm>
            <a:off x="6047814" y="4924424"/>
            <a:ext cx="5712633" cy="1080000"/>
          </a:xfrm>
          <a:prstGeom prst="rect">
            <a:avLst/>
          </a:prstGeom>
        </p:spPr>
        <p:txBody>
          <a:bodyPr lIns="0" rIns="0"/>
          <a:lstStyle>
            <a:lvl1pPr marL="180975" marR="0" indent="-180975" algn="l" defTabSz="180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8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 marL="361950" indent="-180975" defTabSz="269875">
              <a:buFontTx/>
              <a:buBlip>
                <a:blip r:embed="rId3"/>
              </a:buBlip>
              <a:defRPr sz="8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2pPr>
            <a:lvl3pPr>
              <a:defRPr sz="800">
                <a:latin typeface="Verdana" pitchFamily="34" charset="0"/>
              </a:defRPr>
            </a:lvl3pPr>
            <a:lvl4pPr>
              <a:defRPr sz="800">
                <a:latin typeface="Verdana" pitchFamily="34" charset="0"/>
              </a:defRPr>
            </a:lvl4pPr>
            <a:lvl5pPr>
              <a:defRPr sz="8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нестандартной информ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0287000" y="6191250"/>
            <a:ext cx="1382184" cy="496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</p:nvPr>
        </p:nvSpPr>
        <p:spPr>
          <a:xfrm>
            <a:off x="335360" y="1125539"/>
            <a:ext cx="11433984" cy="525303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 algn="ctr">
              <a:defRPr sz="1400">
                <a:latin typeface="Verdana" pitchFamily="34" charset="0"/>
              </a:defRPr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ешанное разме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0"/>
          <p:cNvSpPr>
            <a:spLocks noGrp="1"/>
          </p:cNvSpPr>
          <p:nvPr>
            <p:ph type="body" sz="quarter" idx="14"/>
          </p:nvPr>
        </p:nvSpPr>
        <p:spPr>
          <a:xfrm>
            <a:off x="321851" y="1116013"/>
            <a:ext cx="8465687" cy="284162"/>
          </a:xfrm>
          <a:prstGeom prst="rect">
            <a:avLst/>
          </a:prstGeom>
        </p:spPr>
        <p:txBody>
          <a:bodyPr lIns="46800" rIns="0"/>
          <a:lstStyle>
            <a:lvl1pPr>
              <a:buNone/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1400">
                <a:latin typeface="Verdana" pitchFamily="34" charset="0"/>
              </a:defRPr>
            </a:lvl2pPr>
            <a:lvl3pPr>
              <a:defRPr sz="14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>
          <a:xfrm>
            <a:off x="9167283" y="1116013"/>
            <a:ext cx="2641352" cy="4905375"/>
          </a:xfrm>
          <a:prstGeom prst="rect">
            <a:avLst/>
          </a:prstGeom>
        </p:spPr>
        <p:txBody>
          <a:bodyPr lIns="0" rIns="0"/>
          <a:lstStyle>
            <a:lvl1pPr marL="180975" indent="-180975" algn="l">
              <a:buFontTx/>
              <a:buBlip>
                <a:blip r:embed="rId2"/>
              </a:buBlip>
              <a:defRPr lang="ru-RU" sz="900" baseline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 marL="447675" indent="-266700"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2pPr>
            <a:lvl3pPr>
              <a:defRPr sz="1000"/>
            </a:lvl3pPr>
            <a:lvl4pPr>
              <a:defRPr sz="1000"/>
            </a:lvl4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20"/>
          </p:nvPr>
        </p:nvSpPr>
        <p:spPr>
          <a:xfrm>
            <a:off x="4362451" y="5791202"/>
            <a:ext cx="4396312" cy="215900"/>
          </a:xfrm>
          <a:prstGeom prst="rect">
            <a:avLst/>
          </a:prstGeom>
          <a:solidFill>
            <a:schemeClr val="accent2"/>
          </a:solidFill>
        </p:spPr>
        <p:txBody>
          <a:bodyPr vert="horz" lIns="108000" rIns="108000"/>
          <a:lstStyle>
            <a:lvl1pPr marL="0" indent="0" algn="l">
              <a:buNone/>
              <a:defRPr sz="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5pPr marL="1828800" indent="0" algn="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21"/>
          </p:nvPr>
        </p:nvSpPr>
        <p:spPr>
          <a:xfrm>
            <a:off x="335362" y="2840038"/>
            <a:ext cx="3646089" cy="3181350"/>
          </a:xfrm>
          <a:prstGeom prst="rect">
            <a:avLst/>
          </a:prstGeom>
        </p:spPr>
        <p:txBody>
          <a:bodyPr lIns="0" rIns="0"/>
          <a:lstStyle>
            <a:lvl1pPr marL="266700" indent="-266700" algn="l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ru-RU" sz="1000" baseline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 marL="628650" indent="-285750">
              <a:lnSpc>
                <a:spcPct val="125000"/>
              </a:lnSpc>
              <a:spcBef>
                <a:spcPts val="0"/>
              </a:spcBef>
              <a:buFontTx/>
              <a:buBlip>
                <a:blip r:embed="rId3"/>
              </a:buBlip>
              <a:tabLst/>
              <a:defRPr sz="100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2pPr>
            <a:lvl3pPr>
              <a:defRPr lang="en-US" sz="1000" dirty="0" smtClean="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22"/>
          </p:nvPr>
        </p:nvSpPr>
        <p:spPr>
          <a:xfrm>
            <a:off x="4362451" y="1657350"/>
            <a:ext cx="4421716" cy="1773238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>
              <a:buNone/>
              <a:defRPr sz="1000">
                <a:latin typeface="Verdana" pitchFamily="34" charset="0"/>
              </a:defRPr>
            </a:lvl2pPr>
            <a:lvl3pPr>
              <a:buNone/>
              <a:defRPr sz="1000">
                <a:latin typeface="Verdana" pitchFamily="34" charset="0"/>
              </a:defRPr>
            </a:lvl3pPr>
            <a:lvl4pPr>
              <a:buNone/>
              <a:defRPr sz="1000">
                <a:latin typeface="Verdana" pitchFamily="34" charset="0"/>
              </a:defRPr>
            </a:lvl4pPr>
            <a:lvl5pPr>
              <a:buNone/>
              <a:defRPr sz="10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6"/>
          <p:cNvSpPr>
            <a:spLocks noGrp="1"/>
          </p:cNvSpPr>
          <p:nvPr>
            <p:ph sz="quarter" idx="23"/>
          </p:nvPr>
        </p:nvSpPr>
        <p:spPr>
          <a:xfrm>
            <a:off x="4368801" y="3716338"/>
            <a:ext cx="4389961" cy="2089150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 baseline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defRPr>
            </a:lvl1pPr>
            <a:lvl2pPr>
              <a:buNone/>
              <a:defRPr sz="1000">
                <a:latin typeface="Verdana" pitchFamily="34" charset="0"/>
              </a:defRPr>
            </a:lvl2pPr>
            <a:lvl3pPr>
              <a:buNone/>
              <a:defRPr sz="1000">
                <a:latin typeface="Verdana" pitchFamily="34" charset="0"/>
              </a:defRPr>
            </a:lvl3pPr>
            <a:lvl4pPr>
              <a:buNone/>
              <a:defRPr sz="1000">
                <a:latin typeface="Verdana" pitchFamily="34" charset="0"/>
              </a:defRPr>
            </a:lvl4pPr>
            <a:lvl5pPr>
              <a:buNone/>
              <a:defRPr sz="1000">
                <a:latin typeface="Verdan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6"/>
          </p:nvPr>
        </p:nvSpPr>
        <p:spPr>
          <a:xfrm>
            <a:off x="335360" y="1657350"/>
            <a:ext cx="3646091" cy="1182688"/>
          </a:xfrm>
          <a:prstGeom prst="rect">
            <a:avLst/>
          </a:prstGeom>
        </p:spPr>
        <p:txBody>
          <a:bodyPr/>
          <a:lstStyle>
            <a:lvl1pPr algn="l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е пол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35360" y="1484784"/>
            <a:ext cx="11473275" cy="4536604"/>
          </a:xfrm>
          <a:prstGeom prst="rect">
            <a:avLst/>
          </a:prstGeom>
        </p:spPr>
        <p:txBody>
          <a:bodyPr vert="horz" lIns="0" rIns="0" bIns="0"/>
          <a:lstStyle>
            <a:lvl1pPr marL="254000" indent="-2540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39750" indent="-2698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085850" indent="-171450">
              <a:buSzPct val="100000"/>
              <a:buFont typeface="Arial" panose="020B0604020202020204" pitchFamily="34" charset="0"/>
              <a:buChar char="•"/>
              <a:defRPr sz="1000" baseline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3"/>
          </p:nvPr>
        </p:nvSpPr>
        <p:spPr>
          <a:xfrm>
            <a:off x="335360" y="1125538"/>
            <a:ext cx="11473275" cy="35924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Единое текстовое пол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6"/>
          <p:cNvSpPr>
            <a:spLocks noGrp="1"/>
          </p:cNvSpPr>
          <p:nvPr>
            <p:ph type="body" sz="quarter" idx="15"/>
          </p:nvPr>
        </p:nvSpPr>
        <p:spPr>
          <a:xfrm>
            <a:off x="335360" y="1135978"/>
            <a:ext cx="11425269" cy="4889301"/>
          </a:xfrm>
          <a:prstGeom prst="rect">
            <a:avLst/>
          </a:prstGeom>
        </p:spPr>
        <p:txBody>
          <a:bodyPr vert="horz" lIns="0" rIns="0" bIns="0"/>
          <a:lstStyle>
            <a:lvl1pPr marL="254000" indent="-2540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439737" indent="-171450" defTabSz="179388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 baseline="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914400" indent="0">
              <a:buSzPct val="100000"/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7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6286499" y="1124784"/>
            <a:ext cx="5522135" cy="360000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/>
          </p:nvPr>
        </p:nvSpPr>
        <p:spPr>
          <a:xfrm>
            <a:off x="335360" y="1489927"/>
            <a:ext cx="5528733" cy="4536604"/>
          </a:xfrm>
          <a:prstGeom prst="rect">
            <a:avLst/>
          </a:prstGeom>
        </p:spPr>
        <p:txBody>
          <a:bodyPr vert="horz" lIns="0" rIns="0" bIns="0"/>
          <a:lstStyle>
            <a:lvl1pPr marL="254000" indent="-2540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39750" indent="-2698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085850" indent="-171450">
              <a:buSzPct val="100000"/>
              <a:buFont typeface="Arial" panose="020B0604020202020204" pitchFamily="34" charset="0"/>
              <a:buChar char="•"/>
              <a:defRPr sz="1000" baseline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8"/>
          </p:nvPr>
        </p:nvSpPr>
        <p:spPr>
          <a:xfrm>
            <a:off x="335361" y="1125538"/>
            <a:ext cx="5528733" cy="360000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16"/>
          <p:cNvSpPr>
            <a:spLocks noGrp="1"/>
          </p:cNvSpPr>
          <p:nvPr>
            <p:ph type="body" sz="quarter" idx="20"/>
          </p:nvPr>
        </p:nvSpPr>
        <p:spPr>
          <a:xfrm>
            <a:off x="6286499" y="1485900"/>
            <a:ext cx="5522135" cy="4536604"/>
          </a:xfrm>
          <a:prstGeom prst="rect">
            <a:avLst/>
          </a:prstGeom>
        </p:spPr>
        <p:txBody>
          <a:bodyPr vert="horz" lIns="0" rIns="0" bIns="0"/>
          <a:lstStyle>
            <a:lvl1pPr marL="254000" indent="-2540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39750" indent="-2698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085850" indent="-171450">
              <a:buSzPct val="100000"/>
              <a:buFont typeface="Arial" panose="020B0604020202020204" pitchFamily="34" charset="0"/>
              <a:buChar char="•"/>
              <a:defRPr sz="1000" baseline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2"/>
          <p:cNvSpPr>
            <a:spLocks noGrp="1"/>
          </p:cNvSpPr>
          <p:nvPr>
            <p:ph type="body" sz="quarter" idx="13"/>
          </p:nvPr>
        </p:nvSpPr>
        <p:spPr>
          <a:xfrm>
            <a:off x="332363" y="1125539"/>
            <a:ext cx="3649087" cy="358775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16"/>
          <p:cNvSpPr>
            <a:spLocks noGrp="1"/>
          </p:cNvSpPr>
          <p:nvPr>
            <p:ph type="body" sz="quarter" idx="15"/>
          </p:nvPr>
        </p:nvSpPr>
        <p:spPr>
          <a:xfrm>
            <a:off x="335361" y="1485900"/>
            <a:ext cx="3608916" cy="4536604"/>
          </a:xfrm>
          <a:prstGeom prst="rect">
            <a:avLst/>
          </a:prstGeom>
        </p:spPr>
        <p:txBody>
          <a:bodyPr vert="horz" lIns="0" rIns="0" bIns="0"/>
          <a:lstStyle>
            <a:lvl1pPr marL="254000" indent="-2540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39750" indent="-2698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085850" indent="-171450">
              <a:buSzPct val="100000"/>
              <a:buFont typeface="Arial" panose="020B0604020202020204" pitchFamily="34" charset="0"/>
              <a:buChar char="•"/>
              <a:defRPr sz="1000" baseline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4367809" y="1125538"/>
            <a:ext cx="3456185" cy="359246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1"/>
          </p:nvPr>
        </p:nvSpPr>
        <p:spPr>
          <a:xfrm>
            <a:off x="8206318" y="1124784"/>
            <a:ext cx="3602317" cy="361116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23"/>
          </p:nvPr>
        </p:nvSpPr>
        <p:spPr>
          <a:xfrm>
            <a:off x="4366685" y="1484784"/>
            <a:ext cx="3456516" cy="4536604"/>
          </a:xfrm>
          <a:prstGeom prst="rect">
            <a:avLst/>
          </a:prstGeom>
        </p:spPr>
        <p:txBody>
          <a:bodyPr vert="horz" lIns="0" rIns="0" bIns="0"/>
          <a:lstStyle>
            <a:lvl1pPr marL="254000" indent="-2540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39750" indent="-2698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000" baseline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24"/>
          </p:nvPr>
        </p:nvSpPr>
        <p:spPr>
          <a:xfrm>
            <a:off x="8208435" y="1484313"/>
            <a:ext cx="3600200" cy="4536604"/>
          </a:xfrm>
          <a:prstGeom prst="rect">
            <a:avLst/>
          </a:prstGeom>
        </p:spPr>
        <p:txBody>
          <a:bodyPr vert="horz" lIns="0" rIns="0" bIns="0"/>
          <a:lstStyle>
            <a:lvl1pPr marL="254000" indent="-2540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39750" indent="-2698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000" baseline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горизонтальн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2"/>
          <p:cNvSpPr>
            <a:spLocks noGrp="1"/>
          </p:cNvSpPr>
          <p:nvPr>
            <p:ph type="body" sz="quarter" idx="13"/>
          </p:nvPr>
        </p:nvSpPr>
        <p:spPr>
          <a:xfrm>
            <a:off x="328339" y="1188845"/>
            <a:ext cx="11312349" cy="287337"/>
          </a:xfrm>
          <a:prstGeom prst="rect">
            <a:avLst/>
          </a:prstGeom>
          <a:solidFill>
            <a:schemeClr val="accent2"/>
          </a:solidFill>
        </p:spPr>
        <p:txBody>
          <a:bodyPr vert="horz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5"/>
          </p:nvPr>
        </p:nvSpPr>
        <p:spPr>
          <a:xfrm>
            <a:off x="328337" y="1509783"/>
            <a:ext cx="11312351" cy="1944216"/>
          </a:xfrm>
          <a:prstGeom prst="rect">
            <a:avLst/>
          </a:prstGeom>
        </p:spPr>
        <p:txBody>
          <a:bodyPr vert="horz" lIns="0" rIns="0" bIns="0"/>
          <a:lstStyle>
            <a:lvl1pPr marL="257175" indent="-2571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42925" indent="-2667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7"/>
          </p:nvPr>
        </p:nvSpPr>
        <p:spPr>
          <a:xfrm>
            <a:off x="328338" y="3734173"/>
            <a:ext cx="11312349" cy="287337"/>
          </a:xfrm>
          <a:prstGeom prst="rect">
            <a:avLst/>
          </a:prstGeom>
          <a:solidFill>
            <a:schemeClr val="accent3"/>
          </a:solidFill>
        </p:spPr>
        <p:txBody>
          <a:bodyPr vert="horz"/>
          <a:lstStyle>
            <a:lvl1pPr marL="0" indent="0">
              <a:buNone/>
              <a:defRPr sz="1400" baseline="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4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4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4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6"/>
          <p:cNvSpPr>
            <a:spLocks noGrp="1"/>
          </p:cNvSpPr>
          <p:nvPr>
            <p:ph type="body" sz="quarter" idx="19"/>
          </p:nvPr>
        </p:nvSpPr>
        <p:spPr>
          <a:xfrm>
            <a:off x="328337" y="4063714"/>
            <a:ext cx="11310507" cy="1944216"/>
          </a:xfrm>
          <a:prstGeom prst="rect">
            <a:avLst/>
          </a:prstGeom>
        </p:spPr>
        <p:txBody>
          <a:bodyPr vert="horz" lIns="0" rIns="0" bIns="0"/>
          <a:lstStyle>
            <a:lvl1pPr marL="257175" indent="-2571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42925" indent="-2667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имидж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6"/>
          <p:cNvSpPr>
            <a:spLocks noGrp="1"/>
          </p:cNvSpPr>
          <p:nvPr>
            <p:ph type="body" sz="quarter" idx="15"/>
          </p:nvPr>
        </p:nvSpPr>
        <p:spPr>
          <a:xfrm>
            <a:off x="335360" y="1125538"/>
            <a:ext cx="5528733" cy="4895750"/>
          </a:xfrm>
          <a:prstGeom prst="rect">
            <a:avLst/>
          </a:prstGeom>
        </p:spPr>
        <p:txBody>
          <a:bodyPr vert="horz" lIns="0" rIns="0" bIns="0"/>
          <a:lstStyle>
            <a:lvl1pPr marL="257175" indent="-2571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42925" indent="-2667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tabLst>
                <a:tab pos="542925" algn="l"/>
              </a:tabLst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143000" indent="-228600"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6271385" y="5805488"/>
            <a:ext cx="5501943" cy="215800"/>
          </a:xfrm>
          <a:prstGeom prst="rect">
            <a:avLst/>
          </a:prstGeom>
          <a:solidFill>
            <a:schemeClr val="accent2"/>
          </a:solidFill>
        </p:spPr>
        <p:txBody>
          <a:bodyPr vert="horz" lIns="0" rIns="108000"/>
          <a:lstStyle>
            <a:lvl1pPr marL="0" indent="0" algn="r">
              <a:buNone/>
              <a:defRPr sz="800" baseline="0">
                <a:solidFill>
                  <a:schemeClr val="bg1"/>
                </a:solidFill>
                <a:latin typeface="Verdana"/>
                <a:cs typeface="Verdana"/>
              </a:defRPr>
            </a:lvl1pPr>
            <a:lvl5pPr marL="1828800" indent="0" algn="r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9"/>
          </p:nvPr>
        </p:nvSpPr>
        <p:spPr>
          <a:xfrm>
            <a:off x="6286499" y="1125538"/>
            <a:ext cx="5474131" cy="4683836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6"/>
          <p:cNvSpPr>
            <a:spLocks noGrp="1"/>
          </p:cNvSpPr>
          <p:nvPr>
            <p:ph type="body" sz="quarter" idx="15"/>
          </p:nvPr>
        </p:nvSpPr>
        <p:spPr>
          <a:xfrm>
            <a:off x="335360" y="1125538"/>
            <a:ext cx="7448549" cy="4895750"/>
          </a:xfrm>
          <a:prstGeom prst="rect">
            <a:avLst/>
          </a:prstGeom>
        </p:spPr>
        <p:txBody>
          <a:bodyPr vert="horz" lIns="0" rIns="0" bIns="0"/>
          <a:lstStyle>
            <a:lvl1pPr marL="257175" indent="-257175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2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1pPr>
            <a:lvl2pPr marL="542925" indent="-266700">
              <a:lnSpc>
                <a:spcPct val="125000"/>
              </a:lnSpc>
              <a:spcBef>
                <a:spcPts val="0"/>
              </a:spcBef>
              <a:buSzPct val="100000"/>
              <a:buFontTx/>
              <a:buBlip>
                <a:blip r:embed="rId3"/>
              </a:buBlip>
              <a:defRPr sz="100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defRPr>
            </a:lvl2pPr>
            <a:lvl3pPr marL="1085850" indent="-171450">
              <a:buSzPct val="100000"/>
              <a:buFont typeface="Arial" panose="020B0604020202020204" pitchFamily="34" charset="0"/>
              <a:buChar char="•"/>
              <a:defRPr sz="1000" baseline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00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9"/>
          </p:nvPr>
        </p:nvSpPr>
        <p:spPr>
          <a:xfrm>
            <a:off x="8206317" y="1125538"/>
            <a:ext cx="3554312" cy="48957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Название 1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9740912" cy="57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10" descr="плашка-ОВК2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11664619" y="656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Номер слайда 4"/>
          <p:cNvSpPr txBox="1">
            <a:spLocks/>
          </p:cNvSpPr>
          <p:nvPr userDrawn="1"/>
        </p:nvSpPr>
        <p:spPr>
          <a:xfrm>
            <a:off x="11131606" y="361341"/>
            <a:ext cx="859367" cy="3095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898ABFE-3190-4FE0-8A7D-002B041829B6}" type="slidenum">
              <a:rPr lang="ru-RU" sz="1100" baseline="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ru-RU" sz="1100" baseline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193" r:id="rId3"/>
    <p:sldLayoutId id="2147484194" r:id="rId4"/>
    <p:sldLayoutId id="2147484203" r:id="rId5"/>
    <p:sldLayoutId id="2147484204" r:id="rId6"/>
    <p:sldLayoutId id="2147484205" r:id="rId7"/>
    <p:sldLayoutId id="2147484206" r:id="rId8"/>
    <p:sldLayoutId id="2147484195" r:id="rId9"/>
    <p:sldLayoutId id="2147484207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8" r:id="rId16"/>
    <p:sldLayoutId id="2147484209" r:id="rId1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Verdana" pitchFamily="34" charset="0"/>
          <a:cs typeface="Arial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Verdana" pitchFamily="34" charset="0"/>
          <a:cs typeface="Arial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Verdana" pitchFamily="34" charset="0"/>
          <a:cs typeface="Arial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Verdana" pitchFamily="34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920203" y="5841268"/>
            <a:ext cx="3970088" cy="360040"/>
          </a:xfrm>
        </p:spPr>
        <p:txBody>
          <a:bodyPr/>
          <a:lstStyle/>
          <a:p>
            <a:r>
              <a:rPr lang="ru-RU" dirty="0" smtClean="0"/>
              <a:t>Подвижной состав </a:t>
            </a:r>
            <a:r>
              <a:rPr lang="en-US" dirty="0" smtClean="0"/>
              <a:t>XXI</a:t>
            </a:r>
            <a:r>
              <a:rPr lang="ru-RU" dirty="0" smtClean="0"/>
              <a:t> века:</a:t>
            </a:r>
          </a:p>
          <a:p>
            <a:r>
              <a:rPr lang="ru-RU" dirty="0" smtClean="0"/>
              <a:t>Идеи, требования, проекты</a:t>
            </a:r>
          </a:p>
          <a:p>
            <a:r>
              <a:rPr lang="ru-RU" dirty="0" smtClean="0"/>
              <a:t>2023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4" y="188640"/>
            <a:ext cx="3312368" cy="7234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9456" y="1894699"/>
            <a:ext cx="8928992" cy="1944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+mj-ea"/>
                <a:cs typeface="Arial" pitchFamily="34" charset="0"/>
              </a:rPr>
              <a:t>ЛИНЕЙКА ГРУЗОВЫХ ВАГОНОВ </a:t>
            </a:r>
            <a:endParaRPr lang="ru-RU" sz="2800" b="1" dirty="0" smtClean="0">
              <a:solidFill>
                <a:schemeClr val="bg1"/>
              </a:solidFill>
              <a:latin typeface="Verdana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Verdana" pitchFamily="34" charset="0"/>
                <a:ea typeface="+mj-ea"/>
                <a:cs typeface="Arial" pitchFamily="34" charset="0"/>
              </a:rPr>
              <a:t>ПАО </a:t>
            </a:r>
            <a:r>
              <a:rPr lang="ru-RU" sz="2800" b="1" dirty="0">
                <a:solidFill>
                  <a:schemeClr val="bg1"/>
                </a:solidFill>
                <a:latin typeface="Verdana" pitchFamily="34" charset="0"/>
                <a:ea typeface="+mj-ea"/>
                <a:cs typeface="Arial" pitchFamily="34" charset="0"/>
              </a:rPr>
              <a:t>«НПК ОВК» С УЛУЧШЕННЫМИ ТЕХНИЧЕСКИМИ ХАРАКТЕРИСТИКАМИ</a:t>
            </a:r>
          </a:p>
        </p:txBody>
      </p:sp>
    </p:spTree>
    <p:extLst>
      <p:ext uri="{BB962C8B-B14F-4D97-AF65-F5344CB8AC3E}">
        <p14:creationId xmlns:p14="http://schemas.microsoft.com/office/powerpoint/2010/main" val="20414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B669FAA-FC9E-E662-A465-02C511C81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0" t="13578" r="4425" b="-635"/>
          <a:stretch/>
        </p:blipFill>
        <p:spPr bwMode="auto">
          <a:xfrm>
            <a:off x="7097500" y="836712"/>
            <a:ext cx="5212034" cy="6048672"/>
          </a:xfrm>
          <a:custGeom>
            <a:avLst/>
            <a:gdLst>
              <a:gd name="connsiteX0" fmla="*/ 1305564 w 5212034"/>
              <a:gd name="connsiteY0" fmla="*/ 0 h 6948000"/>
              <a:gd name="connsiteX1" fmla="*/ 5212034 w 5212034"/>
              <a:gd name="connsiteY1" fmla="*/ 0 h 6948000"/>
              <a:gd name="connsiteX2" fmla="*/ 5212034 w 5212034"/>
              <a:gd name="connsiteY2" fmla="*/ 6948000 h 6948000"/>
              <a:gd name="connsiteX3" fmla="*/ 0 w 5212034"/>
              <a:gd name="connsiteY3" fmla="*/ 6948000 h 69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2034" h="6948000">
                <a:moveTo>
                  <a:pt x="1305564" y="0"/>
                </a:moveTo>
                <a:lnTo>
                  <a:pt x="5212034" y="0"/>
                </a:lnTo>
                <a:lnTo>
                  <a:pt x="5212034" y="6948000"/>
                </a:lnTo>
                <a:lnTo>
                  <a:pt x="0" y="694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5360" y="141063"/>
            <a:ext cx="7747558" cy="5760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cs typeface="+mj-cs"/>
              </a:rPr>
              <a:t>Предпосылки для разработки линейки с улучшенными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cs typeface="+mj-cs"/>
              </a:rPr>
              <a:t>характеристиками</a:t>
            </a:r>
            <a:endParaRPr lang="ru-RU" sz="2400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sp>
        <p:nvSpPr>
          <p:cNvPr id="4" name="Freeform: Shape 47">
            <a:extLst>
              <a:ext uri="{FF2B5EF4-FFF2-40B4-BE49-F238E27FC236}">
                <a16:creationId xmlns:a16="http://schemas.microsoft.com/office/drawing/2014/main" xmlns="" id="{7B59678D-A287-4969-B84A-FFC7B850EB64}"/>
              </a:ext>
            </a:extLst>
          </p:cNvPr>
          <p:cNvSpPr/>
          <p:nvPr/>
        </p:nvSpPr>
        <p:spPr>
          <a:xfrm>
            <a:off x="7005051" y="799239"/>
            <a:ext cx="5227320" cy="6143208"/>
          </a:xfrm>
          <a:custGeom>
            <a:avLst/>
            <a:gdLst>
              <a:gd name="connsiteX0" fmla="*/ 5074920 w 5227320"/>
              <a:gd name="connsiteY0" fmla="*/ 30480 h 7086600"/>
              <a:gd name="connsiteX1" fmla="*/ 1325880 w 5227320"/>
              <a:gd name="connsiteY1" fmla="*/ 30480 h 7086600"/>
              <a:gd name="connsiteX2" fmla="*/ 0 w 5227320"/>
              <a:gd name="connsiteY2" fmla="*/ 7086600 h 7086600"/>
              <a:gd name="connsiteX3" fmla="*/ 5227320 w 5227320"/>
              <a:gd name="connsiteY3" fmla="*/ 7086600 h 7086600"/>
              <a:gd name="connsiteX4" fmla="*/ 5227320 w 5227320"/>
              <a:gd name="connsiteY4" fmla="*/ 0 h 7086600"/>
              <a:gd name="connsiteX5" fmla="*/ 5074920 w 5227320"/>
              <a:gd name="connsiteY5" fmla="*/ 30480 h 708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7320" h="7086600">
                <a:moveTo>
                  <a:pt x="5074920" y="30480"/>
                </a:moveTo>
                <a:lnTo>
                  <a:pt x="1325880" y="30480"/>
                </a:lnTo>
                <a:lnTo>
                  <a:pt x="0" y="7086600"/>
                </a:lnTo>
                <a:lnTo>
                  <a:pt x="5227320" y="7086600"/>
                </a:lnTo>
                <a:lnTo>
                  <a:pt x="5227320" y="0"/>
                </a:lnTo>
                <a:lnTo>
                  <a:pt x="5074920" y="30480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Parallelogram 49">
            <a:extLst>
              <a:ext uri="{FF2B5EF4-FFF2-40B4-BE49-F238E27FC236}">
                <a16:creationId xmlns:a16="http://schemas.microsoft.com/office/drawing/2014/main" xmlns="" id="{41D0242D-7688-4A26-8AD7-21192C16F315}"/>
              </a:ext>
            </a:extLst>
          </p:cNvPr>
          <p:cNvSpPr/>
          <p:nvPr/>
        </p:nvSpPr>
        <p:spPr>
          <a:xfrm>
            <a:off x="7098397" y="5234940"/>
            <a:ext cx="1011558" cy="1623060"/>
          </a:xfrm>
          <a:prstGeom prst="parallelogram">
            <a:avLst>
              <a:gd name="adj" fmla="val 30764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E44D41-65E2-408B-825A-58EFF8E06930}"/>
              </a:ext>
            </a:extLst>
          </p:cNvPr>
          <p:cNvSpPr txBox="1"/>
          <p:nvPr/>
        </p:nvSpPr>
        <p:spPr>
          <a:xfrm>
            <a:off x="1319512" y="1412776"/>
            <a:ext cx="5777987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b="1" dirty="0">
                <a:solidFill>
                  <a:srgbClr val="4F758B"/>
                </a:solidFill>
                <a:latin typeface="+mj-lt"/>
              </a:rPr>
              <a:t>О</a:t>
            </a:r>
            <a:r>
              <a:rPr lang="ru-RU" b="1" dirty="0" smtClean="0">
                <a:solidFill>
                  <a:srgbClr val="4F758B"/>
                </a:solidFill>
                <a:latin typeface="+mj-lt"/>
              </a:rPr>
              <a:t>граничение </a:t>
            </a:r>
            <a:r>
              <a:rPr lang="ru-RU" b="1" dirty="0">
                <a:solidFill>
                  <a:srgbClr val="4F758B"/>
                </a:solidFill>
                <a:latin typeface="+mj-lt"/>
              </a:rPr>
              <a:t>осевой нагрузки до 25 </a:t>
            </a:r>
            <a:r>
              <a:rPr lang="ru-RU" b="1" dirty="0" smtClean="0">
                <a:solidFill>
                  <a:srgbClr val="4F758B"/>
                </a:solidFill>
                <a:latin typeface="+mj-lt"/>
              </a:rPr>
              <a:t>тс</a:t>
            </a:r>
          </a:p>
          <a:p>
            <a:pPr>
              <a:lnSpc>
                <a:spcPts val="2200"/>
              </a:lnSpc>
            </a:pPr>
            <a:r>
              <a:rPr lang="ru-RU" sz="1200" dirty="0" smtClean="0">
                <a:solidFill>
                  <a:srgbClr val="515151"/>
                </a:solidFill>
              </a:rPr>
              <a:t>на </a:t>
            </a:r>
            <a:r>
              <a:rPr lang="ru-RU" sz="1200" dirty="0">
                <a:solidFill>
                  <a:srgbClr val="515151"/>
                </a:solidFill>
              </a:rPr>
              <a:t>инфраструктуре железных дорог общего </a:t>
            </a:r>
            <a:r>
              <a:rPr lang="ru-RU" sz="1200" dirty="0" smtClean="0">
                <a:solidFill>
                  <a:srgbClr val="515151"/>
                </a:solidFill>
              </a:rPr>
              <a:t>пользования</a:t>
            </a:r>
          </a:p>
          <a:p>
            <a:pPr>
              <a:lnSpc>
                <a:spcPts val="2200"/>
              </a:lnSpc>
            </a:pPr>
            <a:endParaRPr lang="ru-RU" sz="1200" dirty="0">
              <a:solidFill>
                <a:srgbClr val="515151"/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1200" dirty="0" smtClean="0">
                <a:solidFill>
                  <a:srgbClr val="515151"/>
                </a:solidFill>
              </a:rPr>
              <a:t> </a:t>
            </a:r>
            <a:r>
              <a:rPr lang="ru-RU" b="1" dirty="0" smtClean="0">
                <a:solidFill>
                  <a:srgbClr val="4F758B"/>
                </a:solidFill>
                <a:latin typeface="+mj-lt"/>
              </a:rPr>
              <a:t>Серийное </a:t>
            </a:r>
            <a:r>
              <a:rPr lang="ru-RU" b="1" dirty="0">
                <a:solidFill>
                  <a:srgbClr val="4F758B"/>
                </a:solidFill>
                <a:latin typeface="+mj-lt"/>
              </a:rPr>
              <a:t>производство тележки 18-9855 </a:t>
            </a:r>
          </a:p>
          <a:p>
            <a:pPr>
              <a:lnSpc>
                <a:spcPts val="2200"/>
              </a:lnSpc>
              <a:defRPr/>
            </a:pPr>
            <a:r>
              <a:rPr lang="ru-RU" sz="1200" dirty="0">
                <a:solidFill>
                  <a:srgbClr val="515151"/>
                </a:solidFill>
              </a:rPr>
              <a:t>подтвердившей </a:t>
            </a:r>
            <a:r>
              <a:rPr lang="ru-RU" sz="1200" dirty="0" smtClean="0">
                <a:solidFill>
                  <a:srgbClr val="515151"/>
                </a:solidFill>
              </a:rPr>
              <a:t>надежность </a:t>
            </a:r>
            <a:r>
              <a:rPr lang="ru-RU" sz="1200" dirty="0">
                <a:solidFill>
                  <a:srgbClr val="515151"/>
                </a:solidFill>
              </a:rPr>
              <a:t>и увеличенные до 1 млн. км межремонтные периоды </a:t>
            </a:r>
            <a:endParaRPr lang="ru-RU" sz="1200" dirty="0" smtClean="0">
              <a:solidFill>
                <a:srgbClr val="515151"/>
              </a:solidFill>
            </a:endParaRPr>
          </a:p>
          <a:p>
            <a:pPr>
              <a:lnSpc>
                <a:spcPts val="2200"/>
              </a:lnSpc>
              <a:defRPr/>
            </a:pPr>
            <a:endParaRPr lang="ru-RU" sz="1200" dirty="0">
              <a:solidFill>
                <a:srgbClr val="515151"/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rgbClr val="4F758B"/>
                </a:solidFill>
                <a:latin typeface="+mj-lt"/>
              </a:rPr>
              <a:t>Новые локомотивы для поездов 9000</a:t>
            </a:r>
            <a:r>
              <a:rPr lang="ru-RU" b="1" dirty="0">
                <a:solidFill>
                  <a:srgbClr val="4F758B"/>
                </a:solidFill>
                <a:latin typeface="+mj-lt"/>
              </a:rPr>
              <a:t> т </a:t>
            </a:r>
            <a:endParaRPr lang="ru-RU" b="1" dirty="0" smtClean="0">
              <a:solidFill>
                <a:srgbClr val="4F758B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b="1" dirty="0" smtClean="0">
                <a:solidFill>
                  <a:srgbClr val="4F758B"/>
                </a:solidFill>
                <a:latin typeface="+mj-lt"/>
              </a:rPr>
              <a:t>Конкуренция </a:t>
            </a:r>
            <a:r>
              <a:rPr lang="ru-RU" b="1" dirty="0">
                <a:solidFill>
                  <a:srgbClr val="4F758B"/>
                </a:solidFill>
                <a:latin typeface="+mj-lt"/>
              </a:rPr>
              <a:t>вагоностроительных </a:t>
            </a:r>
            <a:r>
              <a:rPr lang="ru-RU" b="1" dirty="0" smtClean="0">
                <a:solidFill>
                  <a:srgbClr val="4F758B"/>
                </a:solidFill>
                <a:latin typeface="+mj-lt"/>
              </a:rPr>
              <a:t>заводов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ru-RU" b="1" dirty="0">
              <a:solidFill>
                <a:srgbClr val="4F758B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b="1" dirty="0">
                <a:solidFill>
                  <a:srgbClr val="4F758B"/>
                </a:solidFill>
                <a:latin typeface="+mj-lt"/>
              </a:rPr>
              <a:t>Снижение спроса в отдельных </a:t>
            </a:r>
            <a:r>
              <a:rPr lang="ru-RU" b="1" dirty="0" smtClean="0">
                <a:solidFill>
                  <a:srgbClr val="4F758B"/>
                </a:solidFill>
                <a:latin typeface="+mj-lt"/>
              </a:rPr>
              <a:t>сегментах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ru-RU" b="1" dirty="0">
              <a:solidFill>
                <a:srgbClr val="4F758B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ru-RU" b="1" dirty="0">
                <a:solidFill>
                  <a:srgbClr val="4F758B"/>
                </a:solidFill>
                <a:latin typeface="+mj-lt"/>
              </a:rPr>
              <a:t>Рост стоимости металла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n-US" b="1" dirty="0">
              <a:solidFill>
                <a:srgbClr val="4F758B"/>
              </a:solidFill>
              <a:latin typeface="+mj-lt"/>
            </a:endParaRPr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xmlns="" id="{789B4A6B-CB84-4F8C-B7E4-91E3DB271770}"/>
              </a:ext>
            </a:extLst>
          </p:cNvPr>
          <p:cNvGrpSpPr/>
          <p:nvPr/>
        </p:nvGrpSpPr>
        <p:grpSpPr>
          <a:xfrm>
            <a:off x="695400" y="1432076"/>
            <a:ext cx="526805" cy="543009"/>
            <a:chOff x="4177139" y="4559941"/>
            <a:chExt cx="332522" cy="457200"/>
          </a:xfrm>
          <a:solidFill>
            <a:schemeClr val="accent1">
              <a:lumMod val="75000"/>
            </a:schemeClr>
          </a:solidFill>
        </p:grpSpPr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xmlns="" id="{790D4BED-9479-4F92-B7A7-D0129B8B262C}"/>
                </a:ext>
              </a:extLst>
            </p:cNvPr>
            <p:cNvSpPr/>
            <p:nvPr/>
          </p:nvSpPr>
          <p:spPr>
            <a:xfrm>
              <a:off x="4177139" y="4559941"/>
              <a:ext cx="332522" cy="457200"/>
            </a:xfrm>
            <a:custGeom>
              <a:avLst/>
              <a:gdLst>
                <a:gd name="connsiteX0" fmla="*/ 166261 w 332522"/>
                <a:gd name="connsiteY0" fmla="*/ 0 h 457200"/>
                <a:gd name="connsiteX1" fmla="*/ 26789 w 332522"/>
                <a:gd name="connsiteY1" fmla="*/ 139472 h 457200"/>
                <a:gd name="connsiteX2" fmla="*/ 26789 w 332522"/>
                <a:gd name="connsiteY2" fmla="*/ 215205 h 457200"/>
                <a:gd name="connsiteX3" fmla="*/ 13395 w 332522"/>
                <a:gd name="connsiteY3" fmla="*/ 215205 h 457200"/>
                <a:gd name="connsiteX4" fmla="*/ 0 w 332522"/>
                <a:gd name="connsiteY4" fmla="*/ 228600 h 457200"/>
                <a:gd name="connsiteX5" fmla="*/ 0 w 332522"/>
                <a:gd name="connsiteY5" fmla="*/ 369542 h 457200"/>
                <a:gd name="connsiteX6" fmla="*/ 87658 w 332522"/>
                <a:gd name="connsiteY6" fmla="*/ 457200 h 457200"/>
                <a:gd name="connsiteX7" fmla="*/ 244865 w 332522"/>
                <a:gd name="connsiteY7" fmla="*/ 457200 h 457200"/>
                <a:gd name="connsiteX8" fmla="*/ 332523 w 332522"/>
                <a:gd name="connsiteY8" fmla="*/ 369542 h 457200"/>
                <a:gd name="connsiteX9" fmla="*/ 332523 w 332522"/>
                <a:gd name="connsiteY9" fmla="*/ 228600 h 457200"/>
                <a:gd name="connsiteX10" fmla="*/ 319128 w 332522"/>
                <a:gd name="connsiteY10" fmla="*/ 215205 h 457200"/>
                <a:gd name="connsiteX11" fmla="*/ 305734 w 332522"/>
                <a:gd name="connsiteY11" fmla="*/ 215205 h 457200"/>
                <a:gd name="connsiteX12" fmla="*/ 305734 w 332522"/>
                <a:gd name="connsiteY12" fmla="*/ 139472 h 457200"/>
                <a:gd name="connsiteX13" fmla="*/ 166261 w 332522"/>
                <a:gd name="connsiteY13" fmla="*/ 0 h 457200"/>
                <a:gd name="connsiteX14" fmla="*/ 53578 w 332522"/>
                <a:gd name="connsiteY14" fmla="*/ 139472 h 457200"/>
                <a:gd name="connsiteX15" fmla="*/ 166261 w 332522"/>
                <a:gd name="connsiteY15" fmla="*/ 26789 h 457200"/>
                <a:gd name="connsiteX16" fmla="*/ 278944 w 332522"/>
                <a:gd name="connsiteY16" fmla="*/ 139472 h 457200"/>
                <a:gd name="connsiteX17" fmla="*/ 278944 w 332522"/>
                <a:gd name="connsiteY17" fmla="*/ 215205 h 457200"/>
                <a:gd name="connsiteX18" fmla="*/ 53578 w 332522"/>
                <a:gd name="connsiteY18" fmla="*/ 215205 h 457200"/>
                <a:gd name="connsiteX19" fmla="*/ 305733 w 332522"/>
                <a:gd name="connsiteY19" fmla="*/ 369542 h 457200"/>
                <a:gd name="connsiteX20" fmla="*/ 244865 w 332522"/>
                <a:gd name="connsiteY20" fmla="*/ 430411 h 457200"/>
                <a:gd name="connsiteX21" fmla="*/ 87657 w 332522"/>
                <a:gd name="connsiteY21" fmla="*/ 430411 h 457200"/>
                <a:gd name="connsiteX22" fmla="*/ 26788 w 332522"/>
                <a:gd name="connsiteY22" fmla="*/ 369542 h 457200"/>
                <a:gd name="connsiteX23" fmla="*/ 26788 w 332522"/>
                <a:gd name="connsiteY23" fmla="*/ 241995 h 457200"/>
                <a:gd name="connsiteX24" fmla="*/ 305733 w 332522"/>
                <a:gd name="connsiteY24" fmla="*/ 24199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2522" h="457200">
                  <a:moveTo>
                    <a:pt x="166261" y="0"/>
                  </a:moveTo>
                  <a:cubicBezTo>
                    <a:pt x="89356" y="0"/>
                    <a:pt x="26789" y="62567"/>
                    <a:pt x="26789" y="139472"/>
                  </a:cubicBezTo>
                  <a:lnTo>
                    <a:pt x="26789" y="215205"/>
                  </a:lnTo>
                  <a:lnTo>
                    <a:pt x="13395" y="215205"/>
                  </a:lnTo>
                  <a:cubicBezTo>
                    <a:pt x="5997" y="215205"/>
                    <a:pt x="0" y="221203"/>
                    <a:pt x="0" y="228600"/>
                  </a:cubicBezTo>
                  <a:lnTo>
                    <a:pt x="0" y="369542"/>
                  </a:lnTo>
                  <a:cubicBezTo>
                    <a:pt x="0" y="417876"/>
                    <a:pt x="39324" y="457200"/>
                    <a:pt x="87658" y="457200"/>
                  </a:cubicBezTo>
                  <a:lnTo>
                    <a:pt x="244865" y="457200"/>
                  </a:lnTo>
                  <a:cubicBezTo>
                    <a:pt x="293200" y="457200"/>
                    <a:pt x="332523" y="417876"/>
                    <a:pt x="332523" y="369542"/>
                  </a:cubicBezTo>
                  <a:lnTo>
                    <a:pt x="332523" y="228600"/>
                  </a:lnTo>
                  <a:cubicBezTo>
                    <a:pt x="332523" y="221203"/>
                    <a:pt x="326526" y="215205"/>
                    <a:pt x="319128" y="215205"/>
                  </a:cubicBezTo>
                  <a:lnTo>
                    <a:pt x="305734" y="215205"/>
                  </a:lnTo>
                  <a:lnTo>
                    <a:pt x="305734" y="139472"/>
                  </a:lnTo>
                  <a:cubicBezTo>
                    <a:pt x="305733" y="62567"/>
                    <a:pt x="243166" y="0"/>
                    <a:pt x="166261" y="0"/>
                  </a:cubicBezTo>
                  <a:close/>
                  <a:moveTo>
                    <a:pt x="53578" y="139472"/>
                  </a:moveTo>
                  <a:cubicBezTo>
                    <a:pt x="53578" y="77338"/>
                    <a:pt x="104127" y="26789"/>
                    <a:pt x="166261" y="26789"/>
                  </a:cubicBezTo>
                  <a:cubicBezTo>
                    <a:pt x="228395" y="26789"/>
                    <a:pt x="278944" y="77338"/>
                    <a:pt x="278944" y="139472"/>
                  </a:cubicBezTo>
                  <a:lnTo>
                    <a:pt x="278944" y="215205"/>
                  </a:lnTo>
                  <a:lnTo>
                    <a:pt x="53578" y="215205"/>
                  </a:lnTo>
                  <a:close/>
                  <a:moveTo>
                    <a:pt x="305733" y="369542"/>
                  </a:moveTo>
                  <a:cubicBezTo>
                    <a:pt x="305733" y="403105"/>
                    <a:pt x="278428" y="430411"/>
                    <a:pt x="244865" y="430411"/>
                  </a:cubicBezTo>
                  <a:lnTo>
                    <a:pt x="87657" y="430411"/>
                  </a:lnTo>
                  <a:cubicBezTo>
                    <a:pt x="54094" y="430411"/>
                    <a:pt x="26788" y="403105"/>
                    <a:pt x="26788" y="369542"/>
                  </a:cubicBezTo>
                  <a:lnTo>
                    <a:pt x="26788" y="241995"/>
                  </a:lnTo>
                  <a:lnTo>
                    <a:pt x="305733" y="241995"/>
                  </a:ln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xmlns="" id="{3730A8C7-6456-471A-97CA-BABE145D735E}"/>
                </a:ext>
              </a:extLst>
            </p:cNvPr>
            <p:cNvSpPr/>
            <p:nvPr/>
          </p:nvSpPr>
          <p:spPr>
            <a:xfrm>
              <a:off x="4309197" y="4861941"/>
              <a:ext cx="68404" cy="68404"/>
            </a:xfrm>
            <a:custGeom>
              <a:avLst/>
              <a:gdLst>
                <a:gd name="connsiteX0" fmla="*/ 55010 w 68404"/>
                <a:gd name="connsiteY0" fmla="*/ 0 h 68404"/>
                <a:gd name="connsiteX1" fmla="*/ 13395 w 68404"/>
                <a:gd name="connsiteY1" fmla="*/ 0 h 68404"/>
                <a:gd name="connsiteX2" fmla="*/ 0 w 68404"/>
                <a:gd name="connsiteY2" fmla="*/ 13395 h 68404"/>
                <a:gd name="connsiteX3" fmla="*/ 13395 w 68404"/>
                <a:gd name="connsiteY3" fmla="*/ 26789 h 68404"/>
                <a:gd name="connsiteX4" fmla="*/ 20808 w 68404"/>
                <a:gd name="connsiteY4" fmla="*/ 26789 h 68404"/>
                <a:gd name="connsiteX5" fmla="*/ 20808 w 68404"/>
                <a:gd name="connsiteY5" fmla="*/ 55010 h 68404"/>
                <a:gd name="connsiteX6" fmla="*/ 34202 w 68404"/>
                <a:gd name="connsiteY6" fmla="*/ 68405 h 68404"/>
                <a:gd name="connsiteX7" fmla="*/ 47597 w 68404"/>
                <a:gd name="connsiteY7" fmla="*/ 55010 h 68404"/>
                <a:gd name="connsiteX8" fmla="*/ 47597 w 68404"/>
                <a:gd name="connsiteY8" fmla="*/ 26789 h 68404"/>
                <a:gd name="connsiteX9" fmla="*/ 55010 w 68404"/>
                <a:gd name="connsiteY9" fmla="*/ 26789 h 68404"/>
                <a:gd name="connsiteX10" fmla="*/ 68405 w 68404"/>
                <a:gd name="connsiteY10" fmla="*/ 13395 h 68404"/>
                <a:gd name="connsiteX11" fmla="*/ 55010 w 68404"/>
                <a:gd name="connsiteY11" fmla="*/ 0 h 6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404" h="68404">
                  <a:moveTo>
                    <a:pt x="55010" y="0"/>
                  </a:moveTo>
                  <a:lnTo>
                    <a:pt x="13395" y="0"/>
                  </a:lnTo>
                  <a:cubicBezTo>
                    <a:pt x="5997" y="0"/>
                    <a:pt x="0" y="5997"/>
                    <a:pt x="0" y="13395"/>
                  </a:cubicBezTo>
                  <a:cubicBezTo>
                    <a:pt x="0" y="20792"/>
                    <a:pt x="5997" y="26789"/>
                    <a:pt x="13395" y="26789"/>
                  </a:cubicBezTo>
                  <a:lnTo>
                    <a:pt x="20808" y="26789"/>
                  </a:lnTo>
                  <a:lnTo>
                    <a:pt x="20808" y="55010"/>
                  </a:lnTo>
                  <a:cubicBezTo>
                    <a:pt x="20808" y="62408"/>
                    <a:pt x="26805" y="68405"/>
                    <a:pt x="34202" y="68405"/>
                  </a:cubicBezTo>
                  <a:cubicBezTo>
                    <a:pt x="41600" y="68405"/>
                    <a:pt x="47597" y="62408"/>
                    <a:pt x="47597" y="55010"/>
                  </a:cubicBezTo>
                  <a:lnTo>
                    <a:pt x="47597" y="26789"/>
                  </a:lnTo>
                  <a:lnTo>
                    <a:pt x="55010" y="26789"/>
                  </a:lnTo>
                  <a:cubicBezTo>
                    <a:pt x="62408" y="26789"/>
                    <a:pt x="68405" y="20792"/>
                    <a:pt x="68405" y="13395"/>
                  </a:cubicBezTo>
                  <a:cubicBezTo>
                    <a:pt x="68405" y="5997"/>
                    <a:pt x="62408" y="0"/>
                    <a:pt x="55010" y="0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" name="Graphic 77">
            <a:extLst>
              <a:ext uri="{FF2B5EF4-FFF2-40B4-BE49-F238E27FC236}">
                <a16:creationId xmlns:a16="http://schemas.microsoft.com/office/drawing/2014/main" xmlns="" id="{2621F32F-5A09-478B-9438-5BB55E6D6FCF}"/>
              </a:ext>
            </a:extLst>
          </p:cNvPr>
          <p:cNvGrpSpPr/>
          <p:nvPr/>
        </p:nvGrpSpPr>
        <p:grpSpPr>
          <a:xfrm>
            <a:off x="783279" y="2340883"/>
            <a:ext cx="423998" cy="493330"/>
            <a:chOff x="5283200" y="4559941"/>
            <a:chExt cx="457200" cy="457200"/>
          </a:xfrm>
          <a:solidFill>
            <a:schemeClr val="accent1">
              <a:lumMod val="75000"/>
            </a:schemeClr>
          </a:solidFill>
        </p:grpSpPr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xmlns="" id="{60E100A1-D1F5-4BA3-B5A7-1D021A5864A8}"/>
                </a:ext>
              </a:extLst>
            </p:cNvPr>
            <p:cNvSpPr/>
            <p:nvPr/>
          </p:nvSpPr>
          <p:spPr>
            <a:xfrm>
              <a:off x="5283200" y="4559941"/>
              <a:ext cx="457200" cy="457200"/>
            </a:xfrm>
            <a:custGeom>
              <a:avLst/>
              <a:gdLst>
                <a:gd name="connsiteX0" fmla="*/ 417715 w 457200"/>
                <a:gd name="connsiteY0" fmla="*/ 150385 h 457200"/>
                <a:gd name="connsiteX1" fmla="*/ 444633 w 457200"/>
                <a:gd name="connsiteY1" fmla="*/ 123467 h 457200"/>
                <a:gd name="connsiteX2" fmla="*/ 444633 w 457200"/>
                <a:gd name="connsiteY2" fmla="*/ 104524 h 457200"/>
                <a:gd name="connsiteX3" fmla="*/ 352675 w 457200"/>
                <a:gd name="connsiteY3" fmla="*/ 12567 h 457200"/>
                <a:gd name="connsiteX4" fmla="*/ 333732 w 457200"/>
                <a:gd name="connsiteY4" fmla="*/ 12567 h 457200"/>
                <a:gd name="connsiteX5" fmla="*/ 306815 w 457200"/>
                <a:gd name="connsiteY5" fmla="*/ 39484 h 457200"/>
                <a:gd name="connsiteX6" fmla="*/ 271254 w 457200"/>
                <a:gd name="connsiteY6" fmla="*/ 3923 h 457200"/>
                <a:gd name="connsiteX7" fmla="*/ 252311 w 457200"/>
                <a:gd name="connsiteY7" fmla="*/ 3923 h 457200"/>
                <a:gd name="connsiteX8" fmla="*/ 3923 w 457200"/>
                <a:gd name="connsiteY8" fmla="*/ 252312 h 457200"/>
                <a:gd name="connsiteX9" fmla="*/ 3923 w 457200"/>
                <a:gd name="connsiteY9" fmla="*/ 271254 h 457200"/>
                <a:gd name="connsiteX10" fmla="*/ 185946 w 457200"/>
                <a:gd name="connsiteY10" fmla="*/ 453277 h 457200"/>
                <a:gd name="connsiteX11" fmla="*/ 204889 w 457200"/>
                <a:gd name="connsiteY11" fmla="*/ 453277 h 457200"/>
                <a:gd name="connsiteX12" fmla="*/ 453277 w 457200"/>
                <a:gd name="connsiteY12" fmla="*/ 204889 h 457200"/>
                <a:gd name="connsiteX13" fmla="*/ 453277 w 457200"/>
                <a:gd name="connsiteY13" fmla="*/ 185946 h 457200"/>
                <a:gd name="connsiteX14" fmla="*/ 343203 w 457200"/>
                <a:gd name="connsiteY14" fmla="*/ 40980 h 457200"/>
                <a:gd name="connsiteX15" fmla="*/ 416219 w 457200"/>
                <a:gd name="connsiteY15" fmla="*/ 113996 h 457200"/>
                <a:gd name="connsiteX16" fmla="*/ 398774 w 457200"/>
                <a:gd name="connsiteY16" fmla="*/ 131442 h 457200"/>
                <a:gd name="connsiteX17" fmla="*/ 325757 w 457200"/>
                <a:gd name="connsiteY17" fmla="*/ 58427 h 457200"/>
                <a:gd name="connsiteX18" fmla="*/ 195417 w 457200"/>
                <a:gd name="connsiteY18" fmla="*/ 424863 h 457200"/>
                <a:gd name="connsiteX19" fmla="*/ 32337 w 457200"/>
                <a:gd name="connsiteY19" fmla="*/ 261783 h 457200"/>
                <a:gd name="connsiteX20" fmla="*/ 223897 w 457200"/>
                <a:gd name="connsiteY20" fmla="*/ 70222 h 457200"/>
                <a:gd name="connsiteX21" fmla="*/ 386977 w 457200"/>
                <a:gd name="connsiteY21" fmla="*/ 233302 h 457200"/>
                <a:gd name="connsiteX22" fmla="*/ 405919 w 457200"/>
                <a:gd name="connsiteY22" fmla="*/ 214361 h 457200"/>
                <a:gd name="connsiteX23" fmla="*/ 242840 w 457200"/>
                <a:gd name="connsiteY23" fmla="*/ 51280 h 457200"/>
                <a:gd name="connsiteX24" fmla="*/ 261783 w 457200"/>
                <a:gd name="connsiteY24" fmla="*/ 32337 h 457200"/>
                <a:gd name="connsiteX25" fmla="*/ 424863 w 457200"/>
                <a:gd name="connsiteY25" fmla="*/ 195417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7200" h="457200">
                  <a:moveTo>
                    <a:pt x="417715" y="150385"/>
                  </a:moveTo>
                  <a:lnTo>
                    <a:pt x="444633" y="123467"/>
                  </a:lnTo>
                  <a:cubicBezTo>
                    <a:pt x="449864" y="118237"/>
                    <a:pt x="449864" y="109755"/>
                    <a:pt x="444633" y="104524"/>
                  </a:cubicBezTo>
                  <a:lnTo>
                    <a:pt x="352675" y="12567"/>
                  </a:lnTo>
                  <a:cubicBezTo>
                    <a:pt x="347445" y="7336"/>
                    <a:pt x="338963" y="7336"/>
                    <a:pt x="333732" y="12567"/>
                  </a:cubicBezTo>
                  <a:lnTo>
                    <a:pt x="306815" y="39484"/>
                  </a:lnTo>
                  <a:lnTo>
                    <a:pt x="271254" y="3923"/>
                  </a:lnTo>
                  <a:cubicBezTo>
                    <a:pt x="266024" y="-1308"/>
                    <a:pt x="257542" y="-1308"/>
                    <a:pt x="252311" y="3923"/>
                  </a:cubicBezTo>
                  <a:lnTo>
                    <a:pt x="3923" y="252312"/>
                  </a:lnTo>
                  <a:cubicBezTo>
                    <a:pt x="-1308" y="257542"/>
                    <a:pt x="-1308" y="266023"/>
                    <a:pt x="3923" y="271254"/>
                  </a:cubicBezTo>
                  <a:lnTo>
                    <a:pt x="185946" y="453277"/>
                  </a:lnTo>
                  <a:cubicBezTo>
                    <a:pt x="191177" y="458508"/>
                    <a:pt x="199658" y="458508"/>
                    <a:pt x="204889" y="453277"/>
                  </a:cubicBezTo>
                  <a:lnTo>
                    <a:pt x="453277" y="204889"/>
                  </a:lnTo>
                  <a:cubicBezTo>
                    <a:pt x="458508" y="199659"/>
                    <a:pt x="458508" y="191177"/>
                    <a:pt x="453277" y="185946"/>
                  </a:cubicBezTo>
                  <a:close/>
                  <a:moveTo>
                    <a:pt x="343203" y="40980"/>
                  </a:moveTo>
                  <a:lnTo>
                    <a:pt x="416219" y="113996"/>
                  </a:lnTo>
                  <a:lnTo>
                    <a:pt x="398774" y="131442"/>
                  </a:lnTo>
                  <a:lnTo>
                    <a:pt x="325757" y="58427"/>
                  </a:lnTo>
                  <a:close/>
                  <a:moveTo>
                    <a:pt x="195417" y="424863"/>
                  </a:moveTo>
                  <a:lnTo>
                    <a:pt x="32337" y="261783"/>
                  </a:lnTo>
                  <a:lnTo>
                    <a:pt x="223897" y="70222"/>
                  </a:lnTo>
                  <a:lnTo>
                    <a:pt x="386977" y="233302"/>
                  </a:lnTo>
                  <a:close/>
                  <a:moveTo>
                    <a:pt x="405919" y="214361"/>
                  </a:moveTo>
                  <a:lnTo>
                    <a:pt x="242840" y="51280"/>
                  </a:lnTo>
                  <a:lnTo>
                    <a:pt x="261783" y="32337"/>
                  </a:lnTo>
                  <a:cubicBezTo>
                    <a:pt x="281896" y="52449"/>
                    <a:pt x="407213" y="177767"/>
                    <a:pt x="424863" y="195417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:a16="http://schemas.microsoft.com/office/drawing/2014/main" xmlns="" id="{FA713FA7-2CE7-4EAC-8F03-DBE86F93663F}"/>
                </a:ext>
              </a:extLst>
            </p:cNvPr>
            <p:cNvSpPr/>
            <p:nvPr/>
          </p:nvSpPr>
          <p:spPr>
            <a:xfrm>
              <a:off x="5393812" y="4744279"/>
              <a:ext cx="194214" cy="130286"/>
            </a:xfrm>
            <a:custGeom>
              <a:avLst/>
              <a:gdLst>
                <a:gd name="connsiteX0" fmla="*/ 194057 w 194214"/>
                <a:gd name="connsiteY0" fmla="*/ 11361 h 130286"/>
                <a:gd name="connsiteX1" fmla="*/ 178784 w 194214"/>
                <a:gd name="connsiteY1" fmla="*/ 156 h 130286"/>
                <a:gd name="connsiteX2" fmla="*/ 61367 w 194214"/>
                <a:gd name="connsiteY2" fmla="*/ 18197 h 130286"/>
                <a:gd name="connsiteX3" fmla="*/ 53930 w 194214"/>
                <a:gd name="connsiteY3" fmla="*/ 40908 h 130286"/>
                <a:gd name="connsiteX4" fmla="*/ 102647 w 194214"/>
                <a:gd name="connsiteY4" fmla="*/ 89626 h 130286"/>
                <a:gd name="connsiteX5" fmla="*/ 11362 w 194214"/>
                <a:gd name="connsiteY5" fmla="*/ 103652 h 130286"/>
                <a:gd name="connsiteX6" fmla="*/ 157 w 194214"/>
                <a:gd name="connsiteY6" fmla="*/ 118925 h 130286"/>
                <a:gd name="connsiteX7" fmla="*/ 15431 w 194214"/>
                <a:gd name="connsiteY7" fmla="*/ 130130 h 130286"/>
                <a:gd name="connsiteX8" fmla="*/ 132847 w 194214"/>
                <a:gd name="connsiteY8" fmla="*/ 112088 h 130286"/>
                <a:gd name="connsiteX9" fmla="*/ 140284 w 194214"/>
                <a:gd name="connsiteY9" fmla="*/ 89377 h 130286"/>
                <a:gd name="connsiteX10" fmla="*/ 91567 w 194214"/>
                <a:gd name="connsiteY10" fmla="*/ 40660 h 130286"/>
                <a:gd name="connsiteX11" fmla="*/ 182852 w 194214"/>
                <a:gd name="connsiteY11" fmla="*/ 26635 h 130286"/>
                <a:gd name="connsiteX12" fmla="*/ 194057 w 194214"/>
                <a:gd name="connsiteY12" fmla="*/ 11361 h 13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214" h="130286">
                  <a:moveTo>
                    <a:pt x="194057" y="11361"/>
                  </a:moveTo>
                  <a:cubicBezTo>
                    <a:pt x="192934" y="4049"/>
                    <a:pt x="186089" y="-961"/>
                    <a:pt x="178784" y="156"/>
                  </a:cubicBezTo>
                  <a:lnTo>
                    <a:pt x="61367" y="18197"/>
                  </a:lnTo>
                  <a:cubicBezTo>
                    <a:pt x="50642" y="19838"/>
                    <a:pt x="46122" y="33098"/>
                    <a:pt x="53930" y="40908"/>
                  </a:cubicBezTo>
                  <a:lnTo>
                    <a:pt x="102647" y="89626"/>
                  </a:lnTo>
                  <a:lnTo>
                    <a:pt x="11362" y="103652"/>
                  </a:lnTo>
                  <a:cubicBezTo>
                    <a:pt x="4051" y="104776"/>
                    <a:pt x="-966" y="111613"/>
                    <a:pt x="157" y="118925"/>
                  </a:cubicBezTo>
                  <a:cubicBezTo>
                    <a:pt x="1279" y="126223"/>
                    <a:pt x="8102" y="131252"/>
                    <a:pt x="15431" y="130130"/>
                  </a:cubicBezTo>
                  <a:lnTo>
                    <a:pt x="132847" y="112088"/>
                  </a:lnTo>
                  <a:cubicBezTo>
                    <a:pt x="143810" y="110393"/>
                    <a:pt x="147928" y="97022"/>
                    <a:pt x="140284" y="89377"/>
                  </a:cubicBezTo>
                  <a:lnTo>
                    <a:pt x="91567" y="40660"/>
                  </a:lnTo>
                  <a:lnTo>
                    <a:pt x="182852" y="26635"/>
                  </a:lnTo>
                  <a:cubicBezTo>
                    <a:pt x="190163" y="25511"/>
                    <a:pt x="195181" y="18673"/>
                    <a:pt x="194057" y="11361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2" name="Graphic 75">
            <a:extLst>
              <a:ext uri="{FF2B5EF4-FFF2-40B4-BE49-F238E27FC236}">
                <a16:creationId xmlns:a16="http://schemas.microsoft.com/office/drawing/2014/main" xmlns="" id="{D05EEE9E-41D0-4A5D-AA1C-627CCCF9D607}"/>
              </a:ext>
            </a:extLst>
          </p:cNvPr>
          <p:cNvGrpSpPr>
            <a:grpSpLocks noChangeAspect="1"/>
          </p:cNvGrpSpPr>
          <p:nvPr/>
        </p:nvGrpSpPr>
        <p:grpSpPr>
          <a:xfrm>
            <a:off x="695400" y="3773721"/>
            <a:ext cx="488963" cy="488963"/>
            <a:chOff x="2950260" y="3450952"/>
            <a:chExt cx="457200" cy="457200"/>
          </a:xfrm>
          <a:solidFill>
            <a:schemeClr val="accent1">
              <a:lumMod val="75000"/>
            </a:schemeClr>
          </a:solidFill>
        </p:grpSpPr>
        <p:sp>
          <p:nvSpPr>
            <p:cNvPr id="33" name="Freeform: Shape 77">
              <a:extLst>
                <a:ext uri="{FF2B5EF4-FFF2-40B4-BE49-F238E27FC236}">
                  <a16:creationId xmlns:a16="http://schemas.microsoft.com/office/drawing/2014/main" xmlns="" id="{BD6090DC-B3E0-4B1E-A928-58A41EA4CA7A}"/>
                </a:ext>
              </a:extLst>
            </p:cNvPr>
            <p:cNvSpPr/>
            <p:nvPr/>
          </p:nvSpPr>
          <p:spPr>
            <a:xfrm>
              <a:off x="2950260" y="3450952"/>
              <a:ext cx="457200" cy="457200"/>
            </a:xfrm>
            <a:custGeom>
              <a:avLst/>
              <a:gdLst>
                <a:gd name="connsiteX0" fmla="*/ 228600 w 457200"/>
                <a:gd name="connsiteY0" fmla="*/ 0 h 457200"/>
                <a:gd name="connsiteX1" fmla="*/ 0 w 457200"/>
                <a:gd name="connsiteY1" fmla="*/ 228600 h 457200"/>
                <a:gd name="connsiteX2" fmla="*/ 228600 w 457200"/>
                <a:gd name="connsiteY2" fmla="*/ 457200 h 457200"/>
                <a:gd name="connsiteX3" fmla="*/ 457200 w 457200"/>
                <a:gd name="connsiteY3" fmla="*/ 228600 h 457200"/>
                <a:gd name="connsiteX4" fmla="*/ 228600 w 457200"/>
                <a:gd name="connsiteY4" fmla="*/ 0 h 457200"/>
                <a:gd name="connsiteX5" fmla="*/ 397641 w 457200"/>
                <a:gd name="connsiteY5" fmla="*/ 241995 h 457200"/>
                <a:gd name="connsiteX6" fmla="*/ 429956 w 457200"/>
                <a:gd name="connsiteY6" fmla="*/ 241995 h 457200"/>
                <a:gd name="connsiteX7" fmla="*/ 380388 w 457200"/>
                <a:gd name="connsiteY7" fmla="*/ 361444 h 457200"/>
                <a:gd name="connsiteX8" fmla="*/ 366531 w 457200"/>
                <a:gd name="connsiteY8" fmla="*/ 347588 h 457200"/>
                <a:gd name="connsiteX9" fmla="*/ 347588 w 457200"/>
                <a:gd name="connsiteY9" fmla="*/ 347588 h 457200"/>
                <a:gd name="connsiteX10" fmla="*/ 347588 w 457200"/>
                <a:gd name="connsiteY10" fmla="*/ 366531 h 457200"/>
                <a:gd name="connsiteX11" fmla="*/ 361445 w 457200"/>
                <a:gd name="connsiteY11" fmla="*/ 380387 h 457200"/>
                <a:gd name="connsiteX12" fmla="*/ 241995 w 457200"/>
                <a:gd name="connsiteY12" fmla="*/ 429956 h 457200"/>
                <a:gd name="connsiteX13" fmla="*/ 241995 w 457200"/>
                <a:gd name="connsiteY13" fmla="*/ 406570 h 457200"/>
                <a:gd name="connsiteX14" fmla="*/ 228600 w 457200"/>
                <a:gd name="connsiteY14" fmla="*/ 393176 h 457200"/>
                <a:gd name="connsiteX15" fmla="*/ 215205 w 457200"/>
                <a:gd name="connsiteY15" fmla="*/ 406570 h 457200"/>
                <a:gd name="connsiteX16" fmla="*/ 215205 w 457200"/>
                <a:gd name="connsiteY16" fmla="*/ 429956 h 457200"/>
                <a:gd name="connsiteX17" fmla="*/ 95756 w 457200"/>
                <a:gd name="connsiteY17" fmla="*/ 380388 h 457200"/>
                <a:gd name="connsiteX18" fmla="*/ 109612 w 457200"/>
                <a:gd name="connsiteY18" fmla="*/ 366531 h 457200"/>
                <a:gd name="connsiteX19" fmla="*/ 109612 w 457200"/>
                <a:gd name="connsiteY19" fmla="*/ 347588 h 457200"/>
                <a:gd name="connsiteX20" fmla="*/ 90669 w 457200"/>
                <a:gd name="connsiteY20" fmla="*/ 347588 h 457200"/>
                <a:gd name="connsiteX21" fmla="*/ 76813 w 457200"/>
                <a:gd name="connsiteY21" fmla="*/ 361444 h 457200"/>
                <a:gd name="connsiteX22" fmla="*/ 27244 w 457200"/>
                <a:gd name="connsiteY22" fmla="*/ 241995 h 457200"/>
                <a:gd name="connsiteX23" fmla="*/ 50630 w 457200"/>
                <a:gd name="connsiteY23" fmla="*/ 241995 h 457200"/>
                <a:gd name="connsiteX24" fmla="*/ 64024 w 457200"/>
                <a:gd name="connsiteY24" fmla="*/ 228600 h 457200"/>
                <a:gd name="connsiteX25" fmla="*/ 50630 w 457200"/>
                <a:gd name="connsiteY25" fmla="*/ 215205 h 457200"/>
                <a:gd name="connsiteX26" fmla="*/ 27244 w 457200"/>
                <a:gd name="connsiteY26" fmla="*/ 215205 h 457200"/>
                <a:gd name="connsiteX27" fmla="*/ 76812 w 457200"/>
                <a:gd name="connsiteY27" fmla="*/ 95756 h 457200"/>
                <a:gd name="connsiteX28" fmla="*/ 90668 w 457200"/>
                <a:gd name="connsiteY28" fmla="*/ 109612 h 457200"/>
                <a:gd name="connsiteX29" fmla="*/ 109611 w 457200"/>
                <a:gd name="connsiteY29" fmla="*/ 109612 h 457200"/>
                <a:gd name="connsiteX30" fmla="*/ 109611 w 457200"/>
                <a:gd name="connsiteY30" fmla="*/ 90669 h 457200"/>
                <a:gd name="connsiteX31" fmla="*/ 95755 w 457200"/>
                <a:gd name="connsiteY31" fmla="*/ 76813 h 457200"/>
                <a:gd name="connsiteX32" fmla="*/ 215205 w 457200"/>
                <a:gd name="connsiteY32" fmla="*/ 27244 h 457200"/>
                <a:gd name="connsiteX33" fmla="*/ 215205 w 457200"/>
                <a:gd name="connsiteY33" fmla="*/ 50630 h 457200"/>
                <a:gd name="connsiteX34" fmla="*/ 228600 w 457200"/>
                <a:gd name="connsiteY34" fmla="*/ 64024 h 457200"/>
                <a:gd name="connsiteX35" fmla="*/ 241995 w 457200"/>
                <a:gd name="connsiteY35" fmla="*/ 50630 h 457200"/>
                <a:gd name="connsiteX36" fmla="*/ 241995 w 457200"/>
                <a:gd name="connsiteY36" fmla="*/ 27244 h 457200"/>
                <a:gd name="connsiteX37" fmla="*/ 361444 w 457200"/>
                <a:gd name="connsiteY37" fmla="*/ 76812 h 457200"/>
                <a:gd name="connsiteX38" fmla="*/ 347588 w 457200"/>
                <a:gd name="connsiteY38" fmla="*/ 90669 h 457200"/>
                <a:gd name="connsiteX39" fmla="*/ 347588 w 457200"/>
                <a:gd name="connsiteY39" fmla="*/ 109612 h 457200"/>
                <a:gd name="connsiteX40" fmla="*/ 366531 w 457200"/>
                <a:gd name="connsiteY40" fmla="*/ 109612 h 457200"/>
                <a:gd name="connsiteX41" fmla="*/ 380387 w 457200"/>
                <a:gd name="connsiteY41" fmla="*/ 95755 h 457200"/>
                <a:gd name="connsiteX42" fmla="*/ 429956 w 457200"/>
                <a:gd name="connsiteY42" fmla="*/ 215205 h 457200"/>
                <a:gd name="connsiteX43" fmla="*/ 397641 w 457200"/>
                <a:gd name="connsiteY43" fmla="*/ 215205 h 457200"/>
                <a:gd name="connsiteX44" fmla="*/ 384246 w 457200"/>
                <a:gd name="connsiteY44" fmla="*/ 228600 h 457200"/>
                <a:gd name="connsiteX45" fmla="*/ 397641 w 457200"/>
                <a:gd name="connsiteY45" fmla="*/ 241995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57200" h="457200">
                  <a:moveTo>
                    <a:pt x="228600" y="0"/>
                  </a:moveTo>
                  <a:cubicBezTo>
                    <a:pt x="102253" y="0"/>
                    <a:pt x="0" y="102242"/>
                    <a:pt x="0" y="228600"/>
                  </a:cubicBezTo>
                  <a:cubicBezTo>
                    <a:pt x="0" y="354947"/>
                    <a:pt x="102242" y="457200"/>
                    <a:pt x="228600" y="457200"/>
                  </a:cubicBezTo>
                  <a:cubicBezTo>
                    <a:pt x="354947" y="457200"/>
                    <a:pt x="457200" y="354958"/>
                    <a:pt x="457200" y="228600"/>
                  </a:cubicBezTo>
                  <a:cubicBezTo>
                    <a:pt x="457200" y="102253"/>
                    <a:pt x="354958" y="0"/>
                    <a:pt x="228600" y="0"/>
                  </a:cubicBezTo>
                  <a:close/>
                  <a:moveTo>
                    <a:pt x="397641" y="241995"/>
                  </a:moveTo>
                  <a:lnTo>
                    <a:pt x="429956" y="241995"/>
                  </a:lnTo>
                  <a:cubicBezTo>
                    <a:pt x="426953" y="287576"/>
                    <a:pt x="408757" y="329069"/>
                    <a:pt x="380388" y="361444"/>
                  </a:cubicBezTo>
                  <a:lnTo>
                    <a:pt x="366531" y="347588"/>
                  </a:lnTo>
                  <a:cubicBezTo>
                    <a:pt x="361301" y="342356"/>
                    <a:pt x="352819" y="342358"/>
                    <a:pt x="347588" y="347588"/>
                  </a:cubicBezTo>
                  <a:cubicBezTo>
                    <a:pt x="342357" y="352819"/>
                    <a:pt x="342357" y="361300"/>
                    <a:pt x="347588" y="366531"/>
                  </a:cubicBezTo>
                  <a:lnTo>
                    <a:pt x="361445" y="380387"/>
                  </a:lnTo>
                  <a:cubicBezTo>
                    <a:pt x="329070" y="408757"/>
                    <a:pt x="287576" y="426953"/>
                    <a:pt x="241995" y="429956"/>
                  </a:cubicBezTo>
                  <a:lnTo>
                    <a:pt x="241995" y="406570"/>
                  </a:lnTo>
                  <a:cubicBezTo>
                    <a:pt x="241995" y="399173"/>
                    <a:pt x="235997" y="393176"/>
                    <a:pt x="228600" y="393176"/>
                  </a:cubicBezTo>
                  <a:cubicBezTo>
                    <a:pt x="221203" y="393176"/>
                    <a:pt x="215205" y="399173"/>
                    <a:pt x="215205" y="406570"/>
                  </a:cubicBezTo>
                  <a:lnTo>
                    <a:pt x="215205" y="429956"/>
                  </a:lnTo>
                  <a:cubicBezTo>
                    <a:pt x="169624" y="426953"/>
                    <a:pt x="128131" y="408757"/>
                    <a:pt x="95756" y="380388"/>
                  </a:cubicBezTo>
                  <a:lnTo>
                    <a:pt x="109612" y="366531"/>
                  </a:lnTo>
                  <a:cubicBezTo>
                    <a:pt x="114843" y="361301"/>
                    <a:pt x="114843" y="352819"/>
                    <a:pt x="109612" y="347588"/>
                  </a:cubicBezTo>
                  <a:cubicBezTo>
                    <a:pt x="104382" y="342358"/>
                    <a:pt x="95900" y="342358"/>
                    <a:pt x="90669" y="347588"/>
                  </a:cubicBezTo>
                  <a:lnTo>
                    <a:pt x="76813" y="361444"/>
                  </a:lnTo>
                  <a:cubicBezTo>
                    <a:pt x="48443" y="329070"/>
                    <a:pt x="30247" y="287576"/>
                    <a:pt x="27244" y="241995"/>
                  </a:cubicBezTo>
                  <a:lnTo>
                    <a:pt x="50630" y="241995"/>
                  </a:lnTo>
                  <a:cubicBezTo>
                    <a:pt x="58027" y="241995"/>
                    <a:pt x="64024" y="235997"/>
                    <a:pt x="64024" y="228600"/>
                  </a:cubicBezTo>
                  <a:cubicBezTo>
                    <a:pt x="64024" y="221203"/>
                    <a:pt x="58027" y="215205"/>
                    <a:pt x="50630" y="215205"/>
                  </a:cubicBezTo>
                  <a:lnTo>
                    <a:pt x="27244" y="215205"/>
                  </a:lnTo>
                  <a:cubicBezTo>
                    <a:pt x="30247" y="169624"/>
                    <a:pt x="48443" y="128131"/>
                    <a:pt x="76812" y="95756"/>
                  </a:cubicBezTo>
                  <a:lnTo>
                    <a:pt x="90668" y="109612"/>
                  </a:lnTo>
                  <a:cubicBezTo>
                    <a:pt x="95899" y="114843"/>
                    <a:pt x="104380" y="114843"/>
                    <a:pt x="109611" y="109612"/>
                  </a:cubicBezTo>
                  <a:cubicBezTo>
                    <a:pt x="114841" y="104382"/>
                    <a:pt x="114841" y="95900"/>
                    <a:pt x="109611" y="90669"/>
                  </a:cubicBezTo>
                  <a:lnTo>
                    <a:pt x="95755" y="76813"/>
                  </a:lnTo>
                  <a:cubicBezTo>
                    <a:pt x="128130" y="48443"/>
                    <a:pt x="169624" y="30247"/>
                    <a:pt x="215205" y="27244"/>
                  </a:cubicBezTo>
                  <a:lnTo>
                    <a:pt x="215205" y="50630"/>
                  </a:lnTo>
                  <a:cubicBezTo>
                    <a:pt x="215205" y="58027"/>
                    <a:pt x="221203" y="64024"/>
                    <a:pt x="228600" y="64024"/>
                  </a:cubicBezTo>
                  <a:cubicBezTo>
                    <a:pt x="235997" y="64024"/>
                    <a:pt x="241995" y="58027"/>
                    <a:pt x="241995" y="50630"/>
                  </a:cubicBezTo>
                  <a:lnTo>
                    <a:pt x="241995" y="27244"/>
                  </a:lnTo>
                  <a:cubicBezTo>
                    <a:pt x="287576" y="30247"/>
                    <a:pt x="329069" y="48443"/>
                    <a:pt x="361444" y="76812"/>
                  </a:cubicBezTo>
                  <a:lnTo>
                    <a:pt x="347588" y="90669"/>
                  </a:lnTo>
                  <a:cubicBezTo>
                    <a:pt x="342357" y="95900"/>
                    <a:pt x="342357" y="104381"/>
                    <a:pt x="347588" y="109612"/>
                  </a:cubicBezTo>
                  <a:cubicBezTo>
                    <a:pt x="352817" y="114843"/>
                    <a:pt x="361299" y="114844"/>
                    <a:pt x="366531" y="109612"/>
                  </a:cubicBezTo>
                  <a:lnTo>
                    <a:pt x="380387" y="95755"/>
                  </a:lnTo>
                  <a:cubicBezTo>
                    <a:pt x="408757" y="128130"/>
                    <a:pt x="426953" y="169624"/>
                    <a:pt x="429956" y="215205"/>
                  </a:cubicBezTo>
                  <a:lnTo>
                    <a:pt x="397641" y="215205"/>
                  </a:lnTo>
                  <a:cubicBezTo>
                    <a:pt x="390243" y="215205"/>
                    <a:pt x="384246" y="221203"/>
                    <a:pt x="384246" y="228600"/>
                  </a:cubicBezTo>
                  <a:cubicBezTo>
                    <a:pt x="384246" y="235997"/>
                    <a:pt x="390243" y="241995"/>
                    <a:pt x="397641" y="241995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Freeform: Shape 78">
              <a:extLst>
                <a:ext uri="{FF2B5EF4-FFF2-40B4-BE49-F238E27FC236}">
                  <a16:creationId xmlns:a16="http://schemas.microsoft.com/office/drawing/2014/main" xmlns="" id="{74758C92-4467-4DEB-BBEA-E2E92B0A488E}"/>
                </a:ext>
              </a:extLst>
            </p:cNvPr>
            <p:cNvSpPr/>
            <p:nvPr/>
          </p:nvSpPr>
          <p:spPr>
            <a:xfrm>
              <a:off x="3165465" y="3541765"/>
              <a:ext cx="111309" cy="151181"/>
            </a:xfrm>
            <a:custGeom>
              <a:avLst/>
              <a:gdLst>
                <a:gd name="connsiteX0" fmla="*/ 97915 w 111309"/>
                <a:gd name="connsiteY0" fmla="*/ 124392 h 151181"/>
                <a:gd name="connsiteX1" fmla="*/ 26789 w 111309"/>
                <a:gd name="connsiteY1" fmla="*/ 124392 h 151181"/>
                <a:gd name="connsiteX2" fmla="*/ 26789 w 111309"/>
                <a:gd name="connsiteY2" fmla="*/ 13395 h 151181"/>
                <a:gd name="connsiteX3" fmla="*/ 13395 w 111309"/>
                <a:gd name="connsiteY3" fmla="*/ 0 h 151181"/>
                <a:gd name="connsiteX4" fmla="*/ 0 w 111309"/>
                <a:gd name="connsiteY4" fmla="*/ 13395 h 151181"/>
                <a:gd name="connsiteX5" fmla="*/ 0 w 111309"/>
                <a:gd name="connsiteY5" fmla="*/ 137787 h 151181"/>
                <a:gd name="connsiteX6" fmla="*/ 13395 w 111309"/>
                <a:gd name="connsiteY6" fmla="*/ 151181 h 151181"/>
                <a:gd name="connsiteX7" fmla="*/ 97915 w 111309"/>
                <a:gd name="connsiteY7" fmla="*/ 151181 h 151181"/>
                <a:gd name="connsiteX8" fmla="*/ 111309 w 111309"/>
                <a:gd name="connsiteY8" fmla="*/ 137787 h 151181"/>
                <a:gd name="connsiteX9" fmla="*/ 97915 w 111309"/>
                <a:gd name="connsiteY9" fmla="*/ 124392 h 15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309" h="151181">
                  <a:moveTo>
                    <a:pt x="97915" y="124392"/>
                  </a:moveTo>
                  <a:lnTo>
                    <a:pt x="26789" y="124392"/>
                  </a:lnTo>
                  <a:lnTo>
                    <a:pt x="26789" y="13395"/>
                  </a:lnTo>
                  <a:cubicBezTo>
                    <a:pt x="26789" y="5997"/>
                    <a:pt x="20792" y="0"/>
                    <a:pt x="13395" y="0"/>
                  </a:cubicBezTo>
                  <a:cubicBezTo>
                    <a:pt x="5997" y="0"/>
                    <a:pt x="0" y="5997"/>
                    <a:pt x="0" y="13395"/>
                  </a:cubicBezTo>
                  <a:lnTo>
                    <a:pt x="0" y="137787"/>
                  </a:lnTo>
                  <a:cubicBezTo>
                    <a:pt x="0" y="145184"/>
                    <a:pt x="5997" y="151181"/>
                    <a:pt x="13395" y="151181"/>
                  </a:cubicBezTo>
                  <a:lnTo>
                    <a:pt x="97915" y="151181"/>
                  </a:lnTo>
                  <a:cubicBezTo>
                    <a:pt x="105312" y="151181"/>
                    <a:pt x="111309" y="145184"/>
                    <a:pt x="111309" y="137787"/>
                  </a:cubicBezTo>
                  <a:cubicBezTo>
                    <a:pt x="111309" y="130390"/>
                    <a:pt x="105313" y="124392"/>
                    <a:pt x="97915" y="124392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" name="Graphic 99">
            <a:extLst>
              <a:ext uri="{FF2B5EF4-FFF2-40B4-BE49-F238E27FC236}">
                <a16:creationId xmlns:a16="http://schemas.microsoft.com/office/drawing/2014/main" xmlns="" id="{3507E77D-237F-4372-9B33-414378AA97FA}"/>
              </a:ext>
            </a:extLst>
          </p:cNvPr>
          <p:cNvGrpSpPr>
            <a:grpSpLocks noChangeAspect="1"/>
          </p:cNvGrpSpPr>
          <p:nvPr/>
        </p:nvGrpSpPr>
        <p:grpSpPr>
          <a:xfrm>
            <a:off x="710574" y="3085949"/>
            <a:ext cx="466044" cy="518131"/>
            <a:chOff x="4122985" y="2249126"/>
            <a:chExt cx="411238" cy="457199"/>
          </a:xfrm>
          <a:solidFill>
            <a:schemeClr val="accent1">
              <a:lumMod val="75000"/>
            </a:schemeClr>
          </a:solidFill>
        </p:grpSpPr>
        <p:sp>
          <p:nvSpPr>
            <p:cNvPr id="36" name="Freeform: Shape 80">
              <a:extLst>
                <a:ext uri="{FF2B5EF4-FFF2-40B4-BE49-F238E27FC236}">
                  <a16:creationId xmlns:a16="http://schemas.microsoft.com/office/drawing/2014/main" xmlns="" id="{1938ECE4-E2DA-4B62-B192-60205854ACFC}"/>
                </a:ext>
              </a:extLst>
            </p:cNvPr>
            <p:cNvSpPr/>
            <p:nvPr/>
          </p:nvSpPr>
          <p:spPr>
            <a:xfrm>
              <a:off x="4122985" y="2249126"/>
              <a:ext cx="411238" cy="457199"/>
            </a:xfrm>
            <a:custGeom>
              <a:avLst/>
              <a:gdLst>
                <a:gd name="connsiteX0" fmla="*/ 411239 w 411238"/>
                <a:gd name="connsiteY0" fmla="*/ 13395 h 457199"/>
                <a:gd name="connsiteX1" fmla="*/ 397844 w 411238"/>
                <a:gd name="connsiteY1" fmla="*/ 0 h 457199"/>
                <a:gd name="connsiteX2" fmla="*/ 139892 w 411238"/>
                <a:gd name="connsiteY2" fmla="*/ 0 h 457199"/>
                <a:gd name="connsiteX3" fmla="*/ 0 w 411238"/>
                <a:gd name="connsiteY3" fmla="*/ 139890 h 457199"/>
                <a:gd name="connsiteX4" fmla="*/ 0 w 411238"/>
                <a:gd name="connsiteY4" fmla="*/ 443796 h 457199"/>
                <a:gd name="connsiteX5" fmla="*/ 20452 w 411238"/>
                <a:gd name="connsiteY5" fmla="*/ 455180 h 457199"/>
                <a:gd name="connsiteX6" fmla="*/ 88968 w 411238"/>
                <a:gd name="connsiteY6" fmla="*/ 412710 h 457199"/>
                <a:gd name="connsiteX7" fmla="*/ 115206 w 411238"/>
                <a:gd name="connsiteY7" fmla="*/ 405238 h 457199"/>
                <a:gd name="connsiteX8" fmla="*/ 271355 w 411238"/>
                <a:gd name="connsiteY8" fmla="*/ 405238 h 457199"/>
                <a:gd name="connsiteX9" fmla="*/ 411238 w 411238"/>
                <a:gd name="connsiteY9" fmla="*/ 265357 h 457199"/>
                <a:gd name="connsiteX10" fmla="*/ 411238 w 411238"/>
                <a:gd name="connsiteY10" fmla="*/ 13395 h 457199"/>
                <a:gd name="connsiteX11" fmla="*/ 384450 w 411238"/>
                <a:gd name="connsiteY11" fmla="*/ 265357 h 457199"/>
                <a:gd name="connsiteX12" fmla="*/ 271356 w 411238"/>
                <a:gd name="connsiteY12" fmla="*/ 378449 h 457199"/>
                <a:gd name="connsiteX13" fmla="*/ 115207 w 411238"/>
                <a:gd name="connsiteY13" fmla="*/ 378449 h 457199"/>
                <a:gd name="connsiteX14" fmla="*/ 74856 w 411238"/>
                <a:gd name="connsiteY14" fmla="*/ 389940 h 457199"/>
                <a:gd name="connsiteX15" fmla="*/ 26790 w 411238"/>
                <a:gd name="connsiteY15" fmla="*/ 419734 h 457199"/>
                <a:gd name="connsiteX16" fmla="*/ 26790 w 411238"/>
                <a:gd name="connsiteY16" fmla="*/ 139890 h 457199"/>
                <a:gd name="connsiteX17" fmla="*/ 139893 w 411238"/>
                <a:gd name="connsiteY17" fmla="*/ 26789 h 457199"/>
                <a:gd name="connsiteX18" fmla="*/ 384451 w 411238"/>
                <a:gd name="connsiteY18" fmla="*/ 26789 h 457199"/>
                <a:gd name="connsiteX19" fmla="*/ 384451 w 411238"/>
                <a:gd name="connsiteY19" fmla="*/ 265357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238" h="457199">
                  <a:moveTo>
                    <a:pt x="411239" y="13395"/>
                  </a:moveTo>
                  <a:cubicBezTo>
                    <a:pt x="411239" y="5997"/>
                    <a:pt x="405242" y="0"/>
                    <a:pt x="397844" y="0"/>
                  </a:cubicBezTo>
                  <a:lnTo>
                    <a:pt x="139892" y="0"/>
                  </a:lnTo>
                  <a:cubicBezTo>
                    <a:pt x="62755" y="0"/>
                    <a:pt x="0" y="62754"/>
                    <a:pt x="0" y="139890"/>
                  </a:cubicBezTo>
                  <a:lnTo>
                    <a:pt x="0" y="443796"/>
                  </a:lnTo>
                  <a:cubicBezTo>
                    <a:pt x="0" y="454340"/>
                    <a:pt x="11595" y="460668"/>
                    <a:pt x="20452" y="455180"/>
                  </a:cubicBezTo>
                  <a:lnTo>
                    <a:pt x="88968" y="412710"/>
                  </a:lnTo>
                  <a:cubicBezTo>
                    <a:pt x="96854" y="407822"/>
                    <a:pt x="105928" y="405238"/>
                    <a:pt x="115206" y="405238"/>
                  </a:cubicBezTo>
                  <a:lnTo>
                    <a:pt x="271355" y="405238"/>
                  </a:lnTo>
                  <a:cubicBezTo>
                    <a:pt x="348487" y="405238"/>
                    <a:pt x="411238" y="342488"/>
                    <a:pt x="411238" y="265357"/>
                  </a:cubicBezTo>
                  <a:lnTo>
                    <a:pt x="411238" y="13395"/>
                  </a:lnTo>
                  <a:close/>
                  <a:moveTo>
                    <a:pt x="384450" y="265357"/>
                  </a:moveTo>
                  <a:cubicBezTo>
                    <a:pt x="384450" y="327716"/>
                    <a:pt x="333717" y="378449"/>
                    <a:pt x="271356" y="378449"/>
                  </a:cubicBezTo>
                  <a:lnTo>
                    <a:pt x="115207" y="378449"/>
                  </a:lnTo>
                  <a:cubicBezTo>
                    <a:pt x="100938" y="378449"/>
                    <a:pt x="86984" y="382423"/>
                    <a:pt x="74856" y="389940"/>
                  </a:cubicBezTo>
                  <a:lnTo>
                    <a:pt x="26790" y="419734"/>
                  </a:lnTo>
                  <a:lnTo>
                    <a:pt x="26790" y="139890"/>
                  </a:lnTo>
                  <a:cubicBezTo>
                    <a:pt x="26790" y="77526"/>
                    <a:pt x="77528" y="26789"/>
                    <a:pt x="139893" y="26789"/>
                  </a:cubicBezTo>
                  <a:lnTo>
                    <a:pt x="384451" y="26789"/>
                  </a:lnTo>
                  <a:lnTo>
                    <a:pt x="384451" y="265357"/>
                  </a:ln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Freeform: Shape 81">
              <a:extLst>
                <a:ext uri="{FF2B5EF4-FFF2-40B4-BE49-F238E27FC236}">
                  <a16:creationId xmlns:a16="http://schemas.microsoft.com/office/drawing/2014/main" xmlns="" id="{3C8B5307-5A71-4B4A-8AF7-0FC1C26FF7B0}"/>
                </a:ext>
              </a:extLst>
            </p:cNvPr>
            <p:cNvSpPr/>
            <p:nvPr/>
          </p:nvSpPr>
          <p:spPr>
            <a:xfrm>
              <a:off x="4315205" y="2326683"/>
              <a:ext cx="26789" cy="182805"/>
            </a:xfrm>
            <a:custGeom>
              <a:avLst/>
              <a:gdLst>
                <a:gd name="connsiteX0" fmla="*/ 13395 w 26789"/>
                <a:gd name="connsiteY0" fmla="*/ 182806 h 182805"/>
                <a:gd name="connsiteX1" fmla="*/ 26789 w 26789"/>
                <a:gd name="connsiteY1" fmla="*/ 169411 h 182805"/>
                <a:gd name="connsiteX2" fmla="*/ 26789 w 26789"/>
                <a:gd name="connsiteY2" fmla="*/ 13395 h 182805"/>
                <a:gd name="connsiteX3" fmla="*/ 13395 w 26789"/>
                <a:gd name="connsiteY3" fmla="*/ 0 h 182805"/>
                <a:gd name="connsiteX4" fmla="*/ 0 w 26789"/>
                <a:gd name="connsiteY4" fmla="*/ 13395 h 182805"/>
                <a:gd name="connsiteX5" fmla="*/ 0 w 26789"/>
                <a:gd name="connsiteY5" fmla="*/ 169412 h 182805"/>
                <a:gd name="connsiteX6" fmla="*/ 13395 w 26789"/>
                <a:gd name="connsiteY6" fmla="*/ 182806 h 18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89" h="182805">
                  <a:moveTo>
                    <a:pt x="13395" y="182806"/>
                  </a:moveTo>
                  <a:cubicBezTo>
                    <a:pt x="20792" y="182806"/>
                    <a:pt x="26789" y="176809"/>
                    <a:pt x="26789" y="169411"/>
                  </a:cubicBezTo>
                  <a:lnTo>
                    <a:pt x="26789" y="13395"/>
                  </a:lnTo>
                  <a:cubicBezTo>
                    <a:pt x="26789" y="5997"/>
                    <a:pt x="20792" y="0"/>
                    <a:pt x="13395" y="0"/>
                  </a:cubicBezTo>
                  <a:cubicBezTo>
                    <a:pt x="5997" y="0"/>
                    <a:pt x="0" y="5997"/>
                    <a:pt x="0" y="13395"/>
                  </a:cubicBezTo>
                  <a:lnTo>
                    <a:pt x="0" y="169412"/>
                  </a:lnTo>
                  <a:cubicBezTo>
                    <a:pt x="0" y="176810"/>
                    <a:pt x="5997" y="182806"/>
                    <a:pt x="13395" y="182806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Freeform: Shape 82">
              <a:extLst>
                <a:ext uri="{FF2B5EF4-FFF2-40B4-BE49-F238E27FC236}">
                  <a16:creationId xmlns:a16="http://schemas.microsoft.com/office/drawing/2014/main" xmlns="" id="{59EC4A75-8E42-4F9A-B740-0CFD3A270B97}"/>
                </a:ext>
              </a:extLst>
            </p:cNvPr>
            <p:cNvSpPr/>
            <p:nvPr/>
          </p:nvSpPr>
          <p:spPr>
            <a:xfrm>
              <a:off x="4315206" y="2536760"/>
              <a:ext cx="26789" cy="26789"/>
            </a:xfrm>
            <a:custGeom>
              <a:avLst/>
              <a:gdLst>
                <a:gd name="connsiteX0" fmla="*/ 26789 w 26789"/>
                <a:gd name="connsiteY0" fmla="*/ 13395 h 26789"/>
                <a:gd name="connsiteX1" fmla="*/ 13395 w 26789"/>
                <a:gd name="connsiteY1" fmla="*/ 26789 h 26789"/>
                <a:gd name="connsiteX2" fmla="*/ 0 w 26789"/>
                <a:gd name="connsiteY2" fmla="*/ 13395 h 26789"/>
                <a:gd name="connsiteX3" fmla="*/ 13395 w 26789"/>
                <a:gd name="connsiteY3" fmla="*/ 0 h 26789"/>
                <a:gd name="connsiteX4" fmla="*/ 26789 w 26789"/>
                <a:gd name="connsiteY4" fmla="*/ 13395 h 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" h="26789">
                  <a:moveTo>
                    <a:pt x="26789" y="13395"/>
                  </a:moveTo>
                  <a:cubicBezTo>
                    <a:pt x="26789" y="20792"/>
                    <a:pt x="20792" y="26789"/>
                    <a:pt x="13395" y="26789"/>
                  </a:cubicBezTo>
                  <a:cubicBezTo>
                    <a:pt x="5997" y="26789"/>
                    <a:pt x="0" y="20792"/>
                    <a:pt x="0" y="13395"/>
                  </a:cubicBezTo>
                  <a:cubicBezTo>
                    <a:pt x="0" y="5997"/>
                    <a:pt x="5997" y="0"/>
                    <a:pt x="13395" y="0"/>
                  </a:cubicBezTo>
                  <a:cubicBezTo>
                    <a:pt x="20792" y="0"/>
                    <a:pt x="26789" y="5997"/>
                    <a:pt x="26789" y="13395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9" name="Graphic 17">
            <a:extLst>
              <a:ext uri="{FF2B5EF4-FFF2-40B4-BE49-F238E27FC236}">
                <a16:creationId xmlns:a16="http://schemas.microsoft.com/office/drawing/2014/main" xmlns="" id="{C88C5773-B0B1-4171-9120-7095D9CADBEB}"/>
              </a:ext>
            </a:extLst>
          </p:cNvPr>
          <p:cNvGrpSpPr>
            <a:grpSpLocks noChangeAspect="1"/>
          </p:cNvGrpSpPr>
          <p:nvPr/>
        </p:nvGrpSpPr>
        <p:grpSpPr>
          <a:xfrm>
            <a:off x="783279" y="4651257"/>
            <a:ext cx="432817" cy="316664"/>
            <a:chOff x="6450543" y="5741082"/>
            <a:chExt cx="457200" cy="334504"/>
          </a:xfrm>
          <a:solidFill>
            <a:schemeClr val="accent1">
              <a:lumMod val="75000"/>
            </a:schemeClr>
          </a:solidFill>
        </p:grpSpPr>
        <p:sp>
          <p:nvSpPr>
            <p:cNvPr id="40" name="Freeform: Shape 155">
              <a:extLst>
                <a:ext uri="{FF2B5EF4-FFF2-40B4-BE49-F238E27FC236}">
                  <a16:creationId xmlns:a16="http://schemas.microsoft.com/office/drawing/2014/main" xmlns="" id="{88CCD762-ECA8-40C6-9AE5-EC17C7755DE1}"/>
                </a:ext>
              </a:extLst>
            </p:cNvPr>
            <p:cNvSpPr/>
            <p:nvPr/>
          </p:nvSpPr>
          <p:spPr>
            <a:xfrm>
              <a:off x="6516056" y="5821165"/>
              <a:ext cx="104328" cy="174338"/>
            </a:xfrm>
            <a:custGeom>
              <a:avLst/>
              <a:gdLst>
                <a:gd name="connsiteX0" fmla="*/ 81462 w 104328"/>
                <a:gd name="connsiteY0" fmla="*/ 3924 h 174338"/>
                <a:gd name="connsiteX1" fmla="*/ 3923 w 104328"/>
                <a:gd name="connsiteY1" fmla="*/ 81463 h 174338"/>
                <a:gd name="connsiteX2" fmla="*/ 3923 w 104328"/>
                <a:gd name="connsiteY2" fmla="*/ 100406 h 174338"/>
                <a:gd name="connsiteX3" fmla="*/ 73932 w 104328"/>
                <a:gd name="connsiteY3" fmla="*/ 170414 h 174338"/>
                <a:gd name="connsiteX4" fmla="*/ 92875 w 104328"/>
                <a:gd name="connsiteY4" fmla="*/ 170414 h 174338"/>
                <a:gd name="connsiteX5" fmla="*/ 92875 w 104328"/>
                <a:gd name="connsiteY5" fmla="*/ 151472 h 174338"/>
                <a:gd name="connsiteX6" fmla="*/ 32338 w 104328"/>
                <a:gd name="connsiteY6" fmla="*/ 90934 h 174338"/>
                <a:gd name="connsiteX7" fmla="*/ 100405 w 104328"/>
                <a:gd name="connsiteY7" fmla="*/ 22866 h 174338"/>
                <a:gd name="connsiteX8" fmla="*/ 100405 w 104328"/>
                <a:gd name="connsiteY8" fmla="*/ 3923 h 174338"/>
                <a:gd name="connsiteX9" fmla="*/ 81462 w 104328"/>
                <a:gd name="connsiteY9" fmla="*/ 3924 h 17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28" h="174338">
                  <a:moveTo>
                    <a:pt x="81462" y="3924"/>
                  </a:moveTo>
                  <a:lnTo>
                    <a:pt x="3923" y="81463"/>
                  </a:lnTo>
                  <a:cubicBezTo>
                    <a:pt x="-1308" y="86694"/>
                    <a:pt x="-1308" y="95175"/>
                    <a:pt x="3923" y="100406"/>
                  </a:cubicBezTo>
                  <a:lnTo>
                    <a:pt x="73932" y="170414"/>
                  </a:lnTo>
                  <a:cubicBezTo>
                    <a:pt x="79162" y="175646"/>
                    <a:pt x="87644" y="175646"/>
                    <a:pt x="92875" y="170414"/>
                  </a:cubicBezTo>
                  <a:cubicBezTo>
                    <a:pt x="98106" y="165183"/>
                    <a:pt x="98106" y="156703"/>
                    <a:pt x="92875" y="151472"/>
                  </a:cubicBezTo>
                  <a:lnTo>
                    <a:pt x="32338" y="90934"/>
                  </a:lnTo>
                  <a:lnTo>
                    <a:pt x="100405" y="22866"/>
                  </a:lnTo>
                  <a:cubicBezTo>
                    <a:pt x="105636" y="17635"/>
                    <a:pt x="105636" y="9154"/>
                    <a:pt x="100405" y="3923"/>
                  </a:cubicBezTo>
                  <a:cubicBezTo>
                    <a:pt x="95174" y="-1308"/>
                    <a:pt x="86693" y="-1308"/>
                    <a:pt x="81462" y="3924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Freeform: Shape 156">
              <a:extLst>
                <a:ext uri="{FF2B5EF4-FFF2-40B4-BE49-F238E27FC236}">
                  <a16:creationId xmlns:a16="http://schemas.microsoft.com/office/drawing/2014/main" xmlns="" id="{04A1A1ED-D612-47E5-AFFD-1536AC5DA7F4}"/>
                </a:ext>
              </a:extLst>
            </p:cNvPr>
            <p:cNvSpPr/>
            <p:nvPr/>
          </p:nvSpPr>
          <p:spPr>
            <a:xfrm>
              <a:off x="6737900" y="5821166"/>
              <a:ext cx="104328" cy="174338"/>
            </a:xfrm>
            <a:custGeom>
              <a:avLst/>
              <a:gdLst>
                <a:gd name="connsiteX0" fmla="*/ 30396 w 104328"/>
                <a:gd name="connsiteY0" fmla="*/ 3923 h 174338"/>
                <a:gd name="connsiteX1" fmla="*/ 11454 w 104328"/>
                <a:gd name="connsiteY1" fmla="*/ 3923 h 174338"/>
                <a:gd name="connsiteX2" fmla="*/ 11454 w 104328"/>
                <a:gd name="connsiteY2" fmla="*/ 22866 h 174338"/>
                <a:gd name="connsiteX3" fmla="*/ 71991 w 104328"/>
                <a:gd name="connsiteY3" fmla="*/ 83404 h 174338"/>
                <a:gd name="connsiteX4" fmla="*/ 3923 w 104328"/>
                <a:gd name="connsiteY4" fmla="*/ 151472 h 174338"/>
                <a:gd name="connsiteX5" fmla="*/ 3923 w 104328"/>
                <a:gd name="connsiteY5" fmla="*/ 170415 h 174338"/>
                <a:gd name="connsiteX6" fmla="*/ 22866 w 104328"/>
                <a:gd name="connsiteY6" fmla="*/ 170415 h 174338"/>
                <a:gd name="connsiteX7" fmla="*/ 100405 w 104328"/>
                <a:gd name="connsiteY7" fmla="*/ 92875 h 174338"/>
                <a:gd name="connsiteX8" fmla="*/ 100405 w 104328"/>
                <a:gd name="connsiteY8" fmla="*/ 73933 h 17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328" h="174338">
                  <a:moveTo>
                    <a:pt x="30396" y="3923"/>
                  </a:moveTo>
                  <a:cubicBezTo>
                    <a:pt x="25166" y="-1308"/>
                    <a:pt x="16685" y="-1308"/>
                    <a:pt x="11454" y="3923"/>
                  </a:cubicBezTo>
                  <a:cubicBezTo>
                    <a:pt x="6223" y="9154"/>
                    <a:pt x="6223" y="17635"/>
                    <a:pt x="11454" y="22866"/>
                  </a:cubicBezTo>
                  <a:lnTo>
                    <a:pt x="71991" y="83404"/>
                  </a:lnTo>
                  <a:lnTo>
                    <a:pt x="3923" y="151472"/>
                  </a:lnTo>
                  <a:cubicBezTo>
                    <a:pt x="-1308" y="156703"/>
                    <a:pt x="-1308" y="165184"/>
                    <a:pt x="3923" y="170415"/>
                  </a:cubicBezTo>
                  <a:cubicBezTo>
                    <a:pt x="9153" y="175646"/>
                    <a:pt x="17635" y="175647"/>
                    <a:pt x="22866" y="170415"/>
                  </a:cubicBezTo>
                  <a:lnTo>
                    <a:pt x="100405" y="92875"/>
                  </a:lnTo>
                  <a:cubicBezTo>
                    <a:pt x="105636" y="87644"/>
                    <a:pt x="105636" y="79164"/>
                    <a:pt x="100405" y="73933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Freeform: Shape 157">
              <a:extLst>
                <a:ext uri="{FF2B5EF4-FFF2-40B4-BE49-F238E27FC236}">
                  <a16:creationId xmlns:a16="http://schemas.microsoft.com/office/drawing/2014/main" xmlns="" id="{5CCFB18A-4B64-472A-9A58-2714202EB1DD}"/>
                </a:ext>
              </a:extLst>
            </p:cNvPr>
            <p:cNvSpPr/>
            <p:nvPr/>
          </p:nvSpPr>
          <p:spPr>
            <a:xfrm>
              <a:off x="6630094" y="5794657"/>
              <a:ext cx="97624" cy="227354"/>
            </a:xfrm>
            <a:custGeom>
              <a:avLst/>
              <a:gdLst>
                <a:gd name="connsiteX0" fmla="*/ 88687 w 97624"/>
                <a:gd name="connsiteY0" fmla="*/ 769 h 227354"/>
                <a:gd name="connsiteX1" fmla="*/ 71596 w 97624"/>
                <a:gd name="connsiteY1" fmla="*/ 8938 h 227354"/>
                <a:gd name="connsiteX2" fmla="*/ 768 w 97624"/>
                <a:gd name="connsiteY2" fmla="*/ 209496 h 227354"/>
                <a:gd name="connsiteX3" fmla="*/ 8938 w 97624"/>
                <a:gd name="connsiteY3" fmla="*/ 226587 h 227354"/>
                <a:gd name="connsiteX4" fmla="*/ 26028 w 97624"/>
                <a:gd name="connsiteY4" fmla="*/ 218417 h 227354"/>
                <a:gd name="connsiteX5" fmla="*/ 96857 w 97624"/>
                <a:gd name="connsiteY5" fmla="*/ 17859 h 227354"/>
                <a:gd name="connsiteX6" fmla="*/ 88687 w 97624"/>
                <a:gd name="connsiteY6" fmla="*/ 769 h 22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624" h="227354">
                  <a:moveTo>
                    <a:pt x="88687" y="769"/>
                  </a:moveTo>
                  <a:cubicBezTo>
                    <a:pt x="81709" y="-1696"/>
                    <a:pt x="74060" y="1963"/>
                    <a:pt x="71596" y="8938"/>
                  </a:cubicBezTo>
                  <a:lnTo>
                    <a:pt x="768" y="209496"/>
                  </a:lnTo>
                  <a:cubicBezTo>
                    <a:pt x="-1695" y="216472"/>
                    <a:pt x="1962" y="224123"/>
                    <a:pt x="8938" y="226587"/>
                  </a:cubicBezTo>
                  <a:cubicBezTo>
                    <a:pt x="15911" y="229050"/>
                    <a:pt x="23565" y="225394"/>
                    <a:pt x="26028" y="218417"/>
                  </a:cubicBezTo>
                  <a:lnTo>
                    <a:pt x="96857" y="17859"/>
                  </a:lnTo>
                  <a:cubicBezTo>
                    <a:pt x="99320" y="10883"/>
                    <a:pt x="95662" y="3231"/>
                    <a:pt x="88687" y="769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Freeform: Shape 158">
              <a:extLst>
                <a:ext uri="{FF2B5EF4-FFF2-40B4-BE49-F238E27FC236}">
                  <a16:creationId xmlns:a16="http://schemas.microsoft.com/office/drawing/2014/main" xmlns="" id="{0EBEE655-A382-4149-B6BB-86961F3FB2FD}"/>
                </a:ext>
              </a:extLst>
            </p:cNvPr>
            <p:cNvSpPr/>
            <p:nvPr/>
          </p:nvSpPr>
          <p:spPr>
            <a:xfrm>
              <a:off x="6450543" y="5741082"/>
              <a:ext cx="457200" cy="334504"/>
            </a:xfrm>
            <a:custGeom>
              <a:avLst/>
              <a:gdLst>
                <a:gd name="connsiteX0" fmla="*/ 392492 w 457200"/>
                <a:gd name="connsiteY0" fmla="*/ 0 h 334504"/>
                <a:gd name="connsiteX1" fmla="*/ 64708 w 457200"/>
                <a:gd name="connsiteY1" fmla="*/ 0 h 334504"/>
                <a:gd name="connsiteX2" fmla="*/ 0 w 457200"/>
                <a:gd name="connsiteY2" fmla="*/ 64708 h 334504"/>
                <a:gd name="connsiteX3" fmla="*/ 0 w 457200"/>
                <a:gd name="connsiteY3" fmla="*/ 269796 h 334504"/>
                <a:gd name="connsiteX4" fmla="*/ 64708 w 457200"/>
                <a:gd name="connsiteY4" fmla="*/ 334504 h 334504"/>
                <a:gd name="connsiteX5" fmla="*/ 392492 w 457200"/>
                <a:gd name="connsiteY5" fmla="*/ 334504 h 334504"/>
                <a:gd name="connsiteX6" fmla="*/ 457200 w 457200"/>
                <a:gd name="connsiteY6" fmla="*/ 269796 h 334504"/>
                <a:gd name="connsiteX7" fmla="*/ 457200 w 457200"/>
                <a:gd name="connsiteY7" fmla="*/ 64708 h 334504"/>
                <a:gd name="connsiteX8" fmla="*/ 392492 w 457200"/>
                <a:gd name="connsiteY8" fmla="*/ 0 h 334504"/>
                <a:gd name="connsiteX9" fmla="*/ 430411 w 457200"/>
                <a:gd name="connsiteY9" fmla="*/ 269796 h 334504"/>
                <a:gd name="connsiteX10" fmla="*/ 392492 w 457200"/>
                <a:gd name="connsiteY10" fmla="*/ 307715 h 334504"/>
                <a:gd name="connsiteX11" fmla="*/ 64708 w 457200"/>
                <a:gd name="connsiteY11" fmla="*/ 307715 h 334504"/>
                <a:gd name="connsiteX12" fmla="*/ 26789 w 457200"/>
                <a:gd name="connsiteY12" fmla="*/ 269796 h 334504"/>
                <a:gd name="connsiteX13" fmla="*/ 26789 w 457200"/>
                <a:gd name="connsiteY13" fmla="*/ 64708 h 334504"/>
                <a:gd name="connsiteX14" fmla="*/ 64708 w 457200"/>
                <a:gd name="connsiteY14" fmla="*/ 26789 h 334504"/>
                <a:gd name="connsiteX15" fmla="*/ 392492 w 457200"/>
                <a:gd name="connsiteY15" fmla="*/ 26789 h 334504"/>
                <a:gd name="connsiteX16" fmla="*/ 430411 w 457200"/>
                <a:gd name="connsiteY16" fmla="*/ 64708 h 33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200" h="334504">
                  <a:moveTo>
                    <a:pt x="392492" y="0"/>
                  </a:moveTo>
                  <a:lnTo>
                    <a:pt x="64708" y="0"/>
                  </a:lnTo>
                  <a:cubicBezTo>
                    <a:pt x="29028" y="0"/>
                    <a:pt x="0" y="29028"/>
                    <a:pt x="0" y="64708"/>
                  </a:cubicBezTo>
                  <a:lnTo>
                    <a:pt x="0" y="269796"/>
                  </a:lnTo>
                  <a:cubicBezTo>
                    <a:pt x="0" y="305477"/>
                    <a:pt x="29028" y="334504"/>
                    <a:pt x="64708" y="334504"/>
                  </a:cubicBezTo>
                  <a:lnTo>
                    <a:pt x="392492" y="334504"/>
                  </a:lnTo>
                  <a:cubicBezTo>
                    <a:pt x="428172" y="334504"/>
                    <a:pt x="457200" y="305477"/>
                    <a:pt x="457200" y="269796"/>
                  </a:cubicBezTo>
                  <a:lnTo>
                    <a:pt x="457200" y="64708"/>
                  </a:lnTo>
                  <a:cubicBezTo>
                    <a:pt x="457200" y="29028"/>
                    <a:pt x="428172" y="0"/>
                    <a:pt x="392492" y="0"/>
                  </a:cubicBezTo>
                  <a:close/>
                  <a:moveTo>
                    <a:pt x="430411" y="269796"/>
                  </a:moveTo>
                  <a:cubicBezTo>
                    <a:pt x="430411" y="290705"/>
                    <a:pt x="413401" y="307715"/>
                    <a:pt x="392492" y="307715"/>
                  </a:cubicBezTo>
                  <a:lnTo>
                    <a:pt x="64708" y="307715"/>
                  </a:lnTo>
                  <a:cubicBezTo>
                    <a:pt x="43799" y="307715"/>
                    <a:pt x="26789" y="290705"/>
                    <a:pt x="26789" y="269796"/>
                  </a:cubicBezTo>
                  <a:lnTo>
                    <a:pt x="26789" y="64708"/>
                  </a:lnTo>
                  <a:cubicBezTo>
                    <a:pt x="26789" y="43799"/>
                    <a:pt x="43799" y="26789"/>
                    <a:pt x="64708" y="26789"/>
                  </a:cubicBezTo>
                  <a:lnTo>
                    <a:pt x="392492" y="26789"/>
                  </a:lnTo>
                  <a:cubicBezTo>
                    <a:pt x="413401" y="26789"/>
                    <a:pt x="430411" y="43799"/>
                    <a:pt x="430411" y="64708"/>
                  </a:cubicBezTo>
                  <a:close/>
                </a:path>
              </a:pathLst>
            </a:custGeom>
            <a:grpFill/>
            <a:ln w="893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6" name="Graphic 5">
            <a:extLst>
              <a:ext uri="{FF2B5EF4-FFF2-40B4-BE49-F238E27FC236}">
                <a16:creationId xmlns:a16="http://schemas.microsoft.com/office/drawing/2014/main" xmlns="" id="{6AA0AD9B-0485-4A51-AC9E-FFD2630661D0}"/>
              </a:ext>
            </a:extLst>
          </p:cNvPr>
          <p:cNvSpPr>
            <a:spLocks noChangeAspect="1"/>
          </p:cNvSpPr>
          <p:nvPr/>
        </p:nvSpPr>
        <p:spPr>
          <a:xfrm>
            <a:off x="783279" y="5333718"/>
            <a:ext cx="457199" cy="457200"/>
          </a:xfrm>
          <a:custGeom>
            <a:avLst/>
            <a:gdLst>
              <a:gd name="connsiteX0" fmla="*/ 439151 w 457199"/>
              <a:gd name="connsiteY0" fmla="*/ 852 h 457200"/>
              <a:gd name="connsiteX1" fmla="*/ 8762 w 457199"/>
              <a:gd name="connsiteY1" fmla="*/ 159407 h 457200"/>
              <a:gd name="connsiteX2" fmla="*/ 3922 w 457199"/>
              <a:gd name="connsiteY2" fmla="*/ 181446 h 457200"/>
              <a:gd name="connsiteX3" fmla="*/ 90189 w 457199"/>
              <a:gd name="connsiteY3" fmla="*/ 267712 h 457200"/>
              <a:gd name="connsiteX4" fmla="*/ 73592 w 457199"/>
              <a:gd name="connsiteY4" fmla="*/ 368209 h 457200"/>
              <a:gd name="connsiteX5" fmla="*/ 88989 w 457199"/>
              <a:gd name="connsiteY5" fmla="*/ 383607 h 457200"/>
              <a:gd name="connsiteX6" fmla="*/ 189487 w 457199"/>
              <a:gd name="connsiteY6" fmla="*/ 367011 h 457200"/>
              <a:gd name="connsiteX7" fmla="*/ 275754 w 457199"/>
              <a:gd name="connsiteY7" fmla="*/ 453277 h 457200"/>
              <a:gd name="connsiteX8" fmla="*/ 297792 w 457199"/>
              <a:gd name="connsiteY8" fmla="*/ 448436 h 457200"/>
              <a:gd name="connsiteX9" fmla="*/ 456349 w 457199"/>
              <a:gd name="connsiteY9" fmla="*/ 18050 h 457200"/>
              <a:gd name="connsiteX10" fmla="*/ 439151 w 457199"/>
              <a:gd name="connsiteY10" fmla="*/ 852 h 457200"/>
              <a:gd name="connsiteX11" fmla="*/ 103068 w 457199"/>
              <a:gd name="connsiteY11" fmla="*/ 354131 h 457200"/>
              <a:gd name="connsiteX12" fmla="*/ 113491 w 457199"/>
              <a:gd name="connsiteY12" fmla="*/ 291015 h 457200"/>
              <a:gd name="connsiteX13" fmla="*/ 114456 w 457199"/>
              <a:gd name="connsiteY13" fmla="*/ 291980 h 457200"/>
              <a:gd name="connsiteX14" fmla="*/ 132006 w 457199"/>
              <a:gd name="connsiteY14" fmla="*/ 293184 h 457200"/>
              <a:gd name="connsiteX15" fmla="*/ 263738 w 457199"/>
              <a:gd name="connsiteY15" fmla="*/ 193461 h 457200"/>
              <a:gd name="connsiteX16" fmla="*/ 162990 w 457199"/>
              <a:gd name="connsiteY16" fmla="*/ 326794 h 457200"/>
              <a:gd name="connsiteX17" fmla="*/ 165227 w 457199"/>
              <a:gd name="connsiteY17" fmla="*/ 342752 h 457200"/>
              <a:gd name="connsiteX18" fmla="*/ 166184 w 457199"/>
              <a:gd name="connsiteY18" fmla="*/ 343708 h 457200"/>
              <a:gd name="connsiteX19" fmla="*/ 279894 w 457199"/>
              <a:gd name="connsiteY19" fmla="*/ 419534 h 457200"/>
              <a:gd name="connsiteX20" fmla="*/ 192417 w 457199"/>
              <a:gd name="connsiteY20" fmla="*/ 332058 h 457200"/>
              <a:gd name="connsiteX21" fmla="*/ 343629 w 457199"/>
              <a:gd name="connsiteY21" fmla="*/ 132300 h 457200"/>
              <a:gd name="connsiteX22" fmla="*/ 324792 w 457199"/>
              <a:gd name="connsiteY22" fmla="*/ 113646 h 457200"/>
              <a:gd name="connsiteX23" fmla="*/ 125142 w 457199"/>
              <a:gd name="connsiteY23" fmla="*/ 264783 h 457200"/>
              <a:gd name="connsiteX24" fmla="*/ 37665 w 457199"/>
              <a:gd name="connsiteY24" fmla="*/ 177307 h 457200"/>
              <a:gd name="connsiteX25" fmla="*/ 421181 w 457199"/>
              <a:gd name="connsiteY25" fmla="*/ 36019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7199" h="457200">
                <a:moveTo>
                  <a:pt x="439151" y="852"/>
                </a:moveTo>
                <a:lnTo>
                  <a:pt x="8762" y="159407"/>
                </a:lnTo>
                <a:cubicBezTo>
                  <a:pt x="-406" y="162784"/>
                  <a:pt x="-2978" y="174546"/>
                  <a:pt x="3922" y="181446"/>
                </a:cubicBezTo>
                <a:lnTo>
                  <a:pt x="90189" y="267712"/>
                </a:lnTo>
                <a:lnTo>
                  <a:pt x="73592" y="368209"/>
                </a:lnTo>
                <a:cubicBezTo>
                  <a:pt x="72100" y="377248"/>
                  <a:pt x="79941" y="385098"/>
                  <a:pt x="88989" y="383607"/>
                </a:cubicBezTo>
                <a:lnTo>
                  <a:pt x="189487" y="367011"/>
                </a:lnTo>
                <a:lnTo>
                  <a:pt x="275754" y="453277"/>
                </a:lnTo>
                <a:cubicBezTo>
                  <a:pt x="282605" y="460130"/>
                  <a:pt x="294386" y="457684"/>
                  <a:pt x="297792" y="448436"/>
                </a:cubicBezTo>
                <a:lnTo>
                  <a:pt x="456349" y="18050"/>
                </a:lnTo>
                <a:cubicBezTo>
                  <a:pt x="460290" y="7351"/>
                  <a:pt x="449852" y="-3093"/>
                  <a:pt x="439151" y="852"/>
                </a:cubicBezTo>
                <a:close/>
                <a:moveTo>
                  <a:pt x="103068" y="354131"/>
                </a:moveTo>
                <a:lnTo>
                  <a:pt x="113491" y="291015"/>
                </a:lnTo>
                <a:lnTo>
                  <a:pt x="114456" y="291980"/>
                </a:lnTo>
                <a:cubicBezTo>
                  <a:pt x="119218" y="296743"/>
                  <a:pt x="126748" y="297162"/>
                  <a:pt x="132006" y="293184"/>
                </a:cubicBezTo>
                <a:lnTo>
                  <a:pt x="263738" y="193461"/>
                </a:lnTo>
                <a:cubicBezTo>
                  <a:pt x="156608" y="334975"/>
                  <a:pt x="163641" y="325620"/>
                  <a:pt x="162990" y="326794"/>
                </a:cubicBezTo>
                <a:cubicBezTo>
                  <a:pt x="160096" y="332010"/>
                  <a:pt x="161013" y="338538"/>
                  <a:pt x="165227" y="342752"/>
                </a:cubicBezTo>
                <a:lnTo>
                  <a:pt x="166184" y="343708"/>
                </a:lnTo>
                <a:close/>
                <a:moveTo>
                  <a:pt x="279894" y="419534"/>
                </a:moveTo>
                <a:lnTo>
                  <a:pt x="192417" y="332058"/>
                </a:lnTo>
                <a:cubicBezTo>
                  <a:pt x="193140" y="331102"/>
                  <a:pt x="342998" y="133151"/>
                  <a:pt x="343629" y="132300"/>
                </a:cubicBezTo>
                <a:cubicBezTo>
                  <a:pt x="352938" y="119756"/>
                  <a:pt x="336919" y="104460"/>
                  <a:pt x="324792" y="113646"/>
                </a:cubicBezTo>
                <a:lnTo>
                  <a:pt x="125142" y="264783"/>
                </a:lnTo>
                <a:lnTo>
                  <a:pt x="37665" y="177307"/>
                </a:lnTo>
                <a:lnTo>
                  <a:pt x="421181" y="36019"/>
                </a:lnTo>
                <a:close/>
              </a:path>
            </a:pathLst>
          </a:custGeom>
          <a:solidFill>
            <a:schemeClr val="accent1"/>
          </a:solidFill>
          <a:ln w="893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2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cs typeface="+mj-cs"/>
              </a:rPr>
              <a:t>Направления новых разработок грузовых вагонов с осевой нагрузкой 25 тс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98DD51-946A-C622-B68B-9BFD5CB50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2" r="59" b="18581"/>
          <a:stretch>
            <a:fillRect/>
          </a:stretch>
        </p:blipFill>
        <p:spPr bwMode="auto">
          <a:xfrm>
            <a:off x="0" y="1149535"/>
            <a:ext cx="12184808" cy="1950188"/>
          </a:xfrm>
          <a:custGeom>
            <a:avLst/>
            <a:gdLst>
              <a:gd name="connsiteX0" fmla="*/ 0 w 12184808"/>
              <a:gd name="connsiteY0" fmla="*/ 0 h 1950188"/>
              <a:gd name="connsiteX1" fmla="*/ 12184808 w 12184808"/>
              <a:gd name="connsiteY1" fmla="*/ 0 h 1950188"/>
              <a:gd name="connsiteX2" fmla="*/ 12184808 w 12184808"/>
              <a:gd name="connsiteY2" fmla="*/ 1950188 h 1950188"/>
              <a:gd name="connsiteX3" fmla="*/ 0 w 12184808"/>
              <a:gd name="connsiteY3" fmla="*/ 1950188 h 195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4808" h="1950188">
                <a:moveTo>
                  <a:pt x="0" y="0"/>
                </a:moveTo>
                <a:lnTo>
                  <a:pt x="12184808" y="0"/>
                </a:lnTo>
                <a:lnTo>
                  <a:pt x="12184808" y="1950188"/>
                </a:lnTo>
                <a:lnTo>
                  <a:pt x="0" y="19501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4">
            <a:extLst>
              <a:ext uri="{FF2B5EF4-FFF2-40B4-BE49-F238E27FC236}">
                <a16:creationId xmlns:a16="http://schemas.microsoft.com/office/drawing/2014/main" xmlns="" id="{3532F056-9FC9-4A82-8B73-41FD8AE84CB6}"/>
              </a:ext>
            </a:extLst>
          </p:cNvPr>
          <p:cNvSpPr/>
          <p:nvPr/>
        </p:nvSpPr>
        <p:spPr>
          <a:xfrm>
            <a:off x="0" y="1149534"/>
            <a:ext cx="12192000" cy="1938614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 b="29032"/>
          <a:stretch/>
        </p:blipFill>
        <p:spPr>
          <a:xfrm>
            <a:off x="-7192" y="1147312"/>
            <a:ext cx="12192000" cy="194094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539238D-54F8-8490-088D-9EE41BE57DEA}"/>
              </a:ext>
            </a:extLst>
          </p:cNvPr>
          <p:cNvGrpSpPr/>
          <p:nvPr/>
        </p:nvGrpSpPr>
        <p:grpSpPr>
          <a:xfrm>
            <a:off x="839416" y="3520440"/>
            <a:ext cx="3194265" cy="1710800"/>
            <a:chOff x="440784" y="3520440"/>
            <a:chExt cx="3522557" cy="17108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716C63A-087E-418A-8A1F-61930372DA24}"/>
                </a:ext>
              </a:extLst>
            </p:cNvPr>
            <p:cNvSpPr txBox="1"/>
            <p:nvPr/>
          </p:nvSpPr>
          <p:spPr>
            <a:xfrm>
              <a:off x="440784" y="3520440"/>
              <a:ext cx="3522551" cy="633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>
                  <a:solidFill>
                    <a:srgbClr val="4F758B"/>
                  </a:solidFill>
                  <a:latin typeface="+mj-lt"/>
                </a:rPr>
                <a:t>Полувагоны и хопперы 4-осные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4B9D684-6B56-44AA-9B03-B825CF24F003}"/>
                </a:ext>
              </a:extLst>
            </p:cNvPr>
            <p:cNvSpPr txBox="1"/>
            <p:nvPr/>
          </p:nvSpPr>
          <p:spPr>
            <a:xfrm>
              <a:off x="440784" y="4277133"/>
              <a:ext cx="352255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ru-RU" sz="1200" dirty="0">
                  <a:solidFill>
                    <a:srgbClr val="515151"/>
                  </a:solidFill>
                </a:rPr>
                <a:t>Повышенная грузоподъемность</a:t>
              </a: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ru-RU" sz="1200" dirty="0">
                  <a:solidFill>
                    <a:srgbClr val="515151"/>
                  </a:solidFill>
                </a:rPr>
                <a:t>Увеличенный объем</a:t>
              </a:r>
              <a:endParaRPr lang="en-US" sz="1200" dirty="0">
                <a:solidFill>
                  <a:srgbClr val="515151"/>
                </a:solidFill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ru-RU" sz="1200" dirty="0">
                  <a:solidFill>
                    <a:srgbClr val="515151"/>
                  </a:solidFill>
                </a:rPr>
                <a:t>Для поездов массой 7100 т</a:t>
              </a:r>
              <a:endParaRPr lang="en-US" sz="1200" dirty="0">
                <a:solidFill>
                  <a:srgbClr val="515151"/>
                </a:solidFill>
              </a:endParaRPr>
            </a:p>
          </p:txBody>
        </p:sp>
      </p:grp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xmlns="" id="{C4A9C9A1-FD35-41E5-8109-C6E1A0A1EC93}"/>
              </a:ext>
            </a:extLst>
          </p:cNvPr>
          <p:cNvCxnSpPr>
            <a:cxnSpLocks/>
          </p:cNvCxnSpPr>
          <p:nvPr/>
        </p:nvCxnSpPr>
        <p:spPr>
          <a:xfrm flipH="1">
            <a:off x="3357250" y="992843"/>
            <a:ext cx="1060125" cy="2228850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C6A2DB0-8F65-4F2D-A095-590269102A84}"/>
              </a:ext>
            </a:extLst>
          </p:cNvPr>
          <p:cNvCxnSpPr>
            <a:cxnSpLocks/>
          </p:cNvCxnSpPr>
          <p:nvPr/>
        </p:nvCxnSpPr>
        <p:spPr>
          <a:xfrm flipH="1">
            <a:off x="7774625" y="992843"/>
            <a:ext cx="1060125" cy="2228850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D0CA7FE-4867-AC73-8B19-A70A53DC683B}"/>
              </a:ext>
            </a:extLst>
          </p:cNvPr>
          <p:cNvGrpSpPr/>
          <p:nvPr/>
        </p:nvGrpSpPr>
        <p:grpSpPr>
          <a:xfrm>
            <a:off x="4296617" y="3520440"/>
            <a:ext cx="3522557" cy="1710800"/>
            <a:chOff x="4336027" y="3520440"/>
            <a:chExt cx="3522557" cy="17108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F8D17E8-98A9-4F2A-942B-49812F0ED502}"/>
                </a:ext>
              </a:extLst>
            </p:cNvPr>
            <p:cNvSpPr txBox="1"/>
            <p:nvPr/>
          </p:nvSpPr>
          <p:spPr>
            <a:xfrm>
              <a:off x="4336027" y="3520440"/>
              <a:ext cx="3522551" cy="6565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>
                  <a:solidFill>
                    <a:srgbClr val="4F758B"/>
                  </a:solidFill>
                  <a:latin typeface="+mj-lt"/>
                </a:rPr>
                <a:t>Полувагоны и хопперы сочлененные 6-осные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2306802-8022-47B6-8B3C-A35AE3442615}"/>
                </a:ext>
              </a:extLst>
            </p:cNvPr>
            <p:cNvSpPr txBox="1"/>
            <p:nvPr/>
          </p:nvSpPr>
          <p:spPr>
            <a:xfrm>
              <a:off x="4336027" y="4277133"/>
              <a:ext cx="3522557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ru-RU" sz="1200" dirty="0">
                  <a:solidFill>
                    <a:srgbClr val="515151"/>
                  </a:solidFill>
                </a:rPr>
                <a:t>Повышенная грузоподъемность</a:t>
              </a: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ru-RU" sz="1200" dirty="0">
                  <a:solidFill>
                    <a:srgbClr val="515151"/>
                  </a:solidFill>
                </a:rPr>
                <a:t>Увеличенный объем</a:t>
              </a:r>
              <a:endParaRPr lang="en-US" sz="1200" dirty="0">
                <a:solidFill>
                  <a:srgbClr val="515151"/>
                </a:solidFill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ru-RU" sz="1200" dirty="0" smtClean="0">
                  <a:solidFill>
                    <a:srgbClr val="515151"/>
                  </a:solidFill>
                </a:rPr>
                <a:t>Для поездов массой 9000 т</a:t>
              </a:r>
              <a:endParaRPr lang="en-US" sz="1200" dirty="0">
                <a:solidFill>
                  <a:srgbClr val="515151"/>
                </a:solidFill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015C0E9-2F84-2BA7-7584-2FF1AF0B4D38}"/>
              </a:ext>
            </a:extLst>
          </p:cNvPr>
          <p:cNvGrpSpPr/>
          <p:nvPr/>
        </p:nvGrpSpPr>
        <p:grpSpPr>
          <a:xfrm>
            <a:off x="8360056" y="3520440"/>
            <a:ext cx="3244604" cy="1851567"/>
            <a:chOff x="8082110" y="3520440"/>
            <a:chExt cx="3522551" cy="13326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2D4E0C3-DCCC-4BB9-891F-F3712EB69B74}"/>
                </a:ext>
              </a:extLst>
            </p:cNvPr>
            <p:cNvSpPr txBox="1"/>
            <p:nvPr/>
          </p:nvSpPr>
          <p:spPr>
            <a:xfrm>
              <a:off x="8082110" y="3520440"/>
              <a:ext cx="3522551" cy="675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>
                  <a:solidFill>
                    <a:srgbClr val="4F758B"/>
                  </a:solidFill>
                  <a:latin typeface="+mj-lt"/>
                </a:rPr>
                <a:t>Специализированные </a:t>
              </a:r>
              <a:r>
                <a:rPr lang="ru-RU" b="1" dirty="0" smtClean="0">
                  <a:solidFill>
                    <a:srgbClr val="4F758B"/>
                  </a:solidFill>
                  <a:latin typeface="+mj-lt"/>
                </a:rPr>
                <a:t>и промышленный транспорт</a:t>
              </a:r>
              <a:endParaRPr lang="ru-RU" b="1" dirty="0">
                <a:solidFill>
                  <a:srgbClr val="4F758B"/>
                </a:solidFill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B1137DA-EDB8-48FB-A3F9-6C2030761B99}"/>
                </a:ext>
              </a:extLst>
            </p:cNvPr>
            <p:cNvSpPr txBox="1"/>
            <p:nvPr/>
          </p:nvSpPr>
          <p:spPr>
            <a:xfrm>
              <a:off x="8082110" y="4277133"/>
              <a:ext cx="3248880" cy="5759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ru-RU" sz="1200" dirty="0" smtClean="0">
                  <a:solidFill>
                    <a:srgbClr val="515151"/>
                  </a:solidFill>
                </a:rPr>
                <a:t>Тележка с применением технологии 18-9855</a:t>
              </a:r>
              <a:endParaRPr lang="en-US" sz="1200" dirty="0">
                <a:solidFill>
                  <a:srgbClr val="515151"/>
                </a:solidFill>
              </a:endParaRPr>
            </a:p>
            <a:p>
              <a:pPr marL="285750" indent="-285750">
                <a:spcAft>
                  <a:spcPts val="120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</a:pPr>
              <a:r>
                <a:rPr lang="ru-RU" sz="1200" dirty="0" smtClean="0">
                  <a:solidFill>
                    <a:srgbClr val="515151"/>
                  </a:solidFill>
                </a:rPr>
                <a:t>Осевая нагрузка 25..36 тс</a:t>
              </a:r>
              <a:endParaRPr lang="en-US" sz="1200" dirty="0">
                <a:solidFill>
                  <a:srgbClr val="515151"/>
                </a:solidFill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82" y="3508865"/>
            <a:ext cx="471026" cy="469187"/>
          </a:xfrm>
          <a:prstGeom prst="rect">
            <a:avLst/>
          </a:prstGeom>
          <a:ln>
            <a:noFill/>
          </a:ln>
          <a:effectLst>
            <a:glow rad="127000">
              <a:srgbClr val="497693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216" y="3575037"/>
            <a:ext cx="336841" cy="336841"/>
          </a:xfrm>
          <a:prstGeom prst="rect">
            <a:avLst/>
          </a:prstGeom>
          <a:ln>
            <a:noFill/>
          </a:ln>
          <a:effectLst>
            <a:glow rad="127000">
              <a:srgbClr val="497693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938" y="3610149"/>
            <a:ext cx="302249" cy="302249"/>
          </a:xfrm>
          <a:prstGeom prst="rect">
            <a:avLst/>
          </a:prstGeom>
          <a:ln>
            <a:noFill/>
          </a:ln>
          <a:effectLst>
            <a:glow rad="127000">
              <a:srgbClr val="497693"/>
            </a:glow>
          </a:effectLst>
        </p:spPr>
      </p:pic>
    </p:spTree>
    <p:extLst>
      <p:ext uri="{BB962C8B-B14F-4D97-AF65-F5344CB8AC3E}">
        <p14:creationId xmlns:p14="http://schemas.microsoft.com/office/powerpoint/2010/main" val="35771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latin typeface="+mj-lt"/>
                <a:cs typeface="+mj-cs"/>
              </a:rPr>
              <a:t>Критерии эффективности новых разработок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D3F7DD-12E8-49D2-A615-15E548E0B6CA}"/>
              </a:ext>
            </a:extLst>
          </p:cNvPr>
          <p:cNvSpPr txBox="1"/>
          <p:nvPr/>
        </p:nvSpPr>
        <p:spPr>
          <a:xfrm>
            <a:off x="1718725" y="2484067"/>
            <a:ext cx="394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b="1" dirty="0">
                <a:solidFill>
                  <a:srgbClr val="4F758B"/>
                </a:solidFill>
                <a:latin typeface="+mj-lt"/>
              </a:rPr>
              <a:t>Грузоподъемность</a:t>
            </a:r>
            <a:endParaRPr lang="en-US" b="1" dirty="0">
              <a:solidFill>
                <a:srgbClr val="4F758B"/>
              </a:solidFill>
              <a:latin typeface="+mj-lt"/>
            </a:endParaRPr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xmlns="" id="{6E8171FA-EA56-4507-B6B3-F6BDF6159F5A}"/>
              </a:ext>
            </a:extLst>
          </p:cNvPr>
          <p:cNvGrpSpPr/>
          <p:nvPr/>
        </p:nvGrpSpPr>
        <p:grpSpPr>
          <a:xfrm>
            <a:off x="821329" y="2491998"/>
            <a:ext cx="752048" cy="381000"/>
            <a:chOff x="1036320" y="3139039"/>
            <a:chExt cx="752048" cy="381000"/>
          </a:xfrm>
        </p:grpSpPr>
        <p:sp>
          <p:nvSpPr>
            <p:cNvPr id="10" name="Rectangle: Rounded Corners 17">
              <a:extLst>
                <a:ext uri="{FF2B5EF4-FFF2-40B4-BE49-F238E27FC236}">
                  <a16:creationId xmlns:a16="http://schemas.microsoft.com/office/drawing/2014/main" xmlns="" id="{5B985E0A-F44D-48AA-B345-A89BE47B3365}"/>
                </a:ext>
              </a:extLst>
            </p:cNvPr>
            <p:cNvSpPr/>
            <p:nvPr/>
          </p:nvSpPr>
          <p:spPr>
            <a:xfrm>
              <a:off x="1036320" y="3139039"/>
              <a:ext cx="752048" cy="381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10765" hangingPunct="0"/>
              <a:endParaRPr lang="ru-RU" sz="2200"/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xmlns="" id="{8BCEC4DE-3198-42E9-ABE2-1CBB168FDC23}"/>
                </a:ext>
              </a:extLst>
            </p:cNvPr>
            <p:cNvSpPr/>
            <p:nvPr/>
          </p:nvSpPr>
          <p:spPr>
            <a:xfrm>
              <a:off x="1411813" y="3146659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xmlns="" id="{70262748-491D-4328-9A0B-C0B1BB5D71F2}"/>
              </a:ext>
            </a:extLst>
          </p:cNvPr>
          <p:cNvGrpSpPr/>
          <p:nvPr/>
        </p:nvGrpSpPr>
        <p:grpSpPr>
          <a:xfrm>
            <a:off x="6399169" y="2491998"/>
            <a:ext cx="752048" cy="381000"/>
            <a:chOff x="1036320" y="3139039"/>
            <a:chExt cx="752048" cy="381000"/>
          </a:xfrm>
        </p:grpSpPr>
        <p:sp>
          <p:nvSpPr>
            <p:cNvPr id="19" name="Rectangle: Rounded Corners 29">
              <a:extLst>
                <a:ext uri="{FF2B5EF4-FFF2-40B4-BE49-F238E27FC236}">
                  <a16:creationId xmlns:a16="http://schemas.microsoft.com/office/drawing/2014/main" xmlns="" id="{5202668E-34AB-4F14-8414-AE128200C5DF}"/>
                </a:ext>
              </a:extLst>
            </p:cNvPr>
            <p:cNvSpPr/>
            <p:nvPr/>
          </p:nvSpPr>
          <p:spPr>
            <a:xfrm>
              <a:off x="1036320" y="3139039"/>
              <a:ext cx="752048" cy="381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10765" hangingPunct="0"/>
              <a:endParaRPr lang="ru-RU" sz="2200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xmlns="" id="{94F771BF-FC1E-4E0C-8D8D-D3E3A7AD956E}"/>
                </a:ext>
              </a:extLst>
            </p:cNvPr>
            <p:cNvSpPr/>
            <p:nvPr/>
          </p:nvSpPr>
          <p:spPr>
            <a:xfrm>
              <a:off x="1411813" y="3146659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xmlns="" id="{7FE35025-75CE-4776-B01C-536957A75D6E}"/>
              </a:ext>
            </a:extLst>
          </p:cNvPr>
          <p:cNvGrpSpPr/>
          <p:nvPr/>
        </p:nvGrpSpPr>
        <p:grpSpPr>
          <a:xfrm>
            <a:off x="6399169" y="3599980"/>
            <a:ext cx="752048" cy="381000"/>
            <a:chOff x="1036320" y="4275119"/>
            <a:chExt cx="752048" cy="381000"/>
          </a:xfrm>
        </p:grpSpPr>
        <p:sp>
          <p:nvSpPr>
            <p:cNvPr id="22" name="Rectangle: Rounded Corners 32">
              <a:extLst>
                <a:ext uri="{FF2B5EF4-FFF2-40B4-BE49-F238E27FC236}">
                  <a16:creationId xmlns:a16="http://schemas.microsoft.com/office/drawing/2014/main" xmlns="" id="{C7FF0371-7215-4AB7-9AF2-6E920DD8B6C3}"/>
                </a:ext>
              </a:extLst>
            </p:cNvPr>
            <p:cNvSpPr/>
            <p:nvPr/>
          </p:nvSpPr>
          <p:spPr>
            <a:xfrm>
              <a:off x="1036320" y="4275119"/>
              <a:ext cx="752048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10765" hangingPunct="0"/>
              <a:endParaRPr lang="ru-RU" sz="2200"/>
            </a:p>
          </p:txBody>
        </p:sp>
        <p:sp>
          <p:nvSpPr>
            <p:cNvPr id="23" name="Oval 33">
              <a:extLst>
                <a:ext uri="{FF2B5EF4-FFF2-40B4-BE49-F238E27FC236}">
                  <a16:creationId xmlns:a16="http://schemas.microsoft.com/office/drawing/2014/main" xmlns="" id="{61D739D5-43AA-47AC-BE6A-6754B30A1C38}"/>
                </a:ext>
              </a:extLst>
            </p:cNvPr>
            <p:cNvSpPr/>
            <p:nvPr/>
          </p:nvSpPr>
          <p:spPr>
            <a:xfrm>
              <a:off x="1036320" y="4282739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xmlns="" id="{8C6F2A54-42C8-411B-BC54-7DDE7C38FCDF}"/>
              </a:ext>
            </a:extLst>
          </p:cNvPr>
          <p:cNvGrpSpPr/>
          <p:nvPr/>
        </p:nvGrpSpPr>
        <p:grpSpPr>
          <a:xfrm>
            <a:off x="3459501" y="4719649"/>
            <a:ext cx="752048" cy="381000"/>
            <a:chOff x="1036320" y="4275119"/>
            <a:chExt cx="752048" cy="381000"/>
          </a:xfrm>
        </p:grpSpPr>
        <p:sp>
          <p:nvSpPr>
            <p:cNvPr id="25" name="Rectangle: Rounded Corners 38">
              <a:extLst>
                <a:ext uri="{FF2B5EF4-FFF2-40B4-BE49-F238E27FC236}">
                  <a16:creationId xmlns:a16="http://schemas.microsoft.com/office/drawing/2014/main" xmlns="" id="{5499BA2F-5508-40E2-9B8E-ED89B7074775}"/>
                </a:ext>
              </a:extLst>
            </p:cNvPr>
            <p:cNvSpPr/>
            <p:nvPr/>
          </p:nvSpPr>
          <p:spPr>
            <a:xfrm>
              <a:off x="1036320" y="4275119"/>
              <a:ext cx="752048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10765" hangingPunct="0"/>
              <a:endParaRPr lang="ru-RU" sz="2200"/>
            </a:p>
          </p:txBody>
        </p:sp>
        <p:sp>
          <p:nvSpPr>
            <p:cNvPr id="26" name="Oval 39">
              <a:extLst>
                <a:ext uri="{FF2B5EF4-FFF2-40B4-BE49-F238E27FC236}">
                  <a16:creationId xmlns:a16="http://schemas.microsoft.com/office/drawing/2014/main" xmlns="" id="{C3F7007F-1C67-4860-85E1-F1F089B195C3}"/>
                </a:ext>
              </a:extLst>
            </p:cNvPr>
            <p:cNvSpPr/>
            <p:nvPr/>
          </p:nvSpPr>
          <p:spPr>
            <a:xfrm>
              <a:off x="1219200" y="4275119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8D3F7DD-12E8-49D2-A615-15E548E0B6CA}"/>
              </a:ext>
            </a:extLst>
          </p:cNvPr>
          <p:cNvSpPr txBox="1"/>
          <p:nvPr/>
        </p:nvSpPr>
        <p:spPr>
          <a:xfrm>
            <a:off x="7498536" y="2491998"/>
            <a:ext cx="394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b="1" dirty="0" smtClean="0">
                <a:solidFill>
                  <a:srgbClr val="4F758B"/>
                </a:solidFill>
                <a:latin typeface="+mj-lt"/>
              </a:rPr>
              <a:t>Погонная нагрузка нетто</a:t>
            </a:r>
            <a:endParaRPr lang="en-US" b="1" dirty="0">
              <a:solidFill>
                <a:srgbClr val="4F758B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8D3F7DD-12E8-49D2-A615-15E548E0B6CA}"/>
              </a:ext>
            </a:extLst>
          </p:cNvPr>
          <p:cNvSpPr txBox="1"/>
          <p:nvPr/>
        </p:nvSpPr>
        <p:spPr>
          <a:xfrm>
            <a:off x="1714982" y="3337918"/>
            <a:ext cx="3949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b="1" dirty="0" smtClean="0">
                <a:solidFill>
                  <a:srgbClr val="4F758B"/>
                </a:solidFill>
                <a:latin typeface="+mj-lt"/>
              </a:rPr>
              <a:t>Масса, объем, количество груза в поезде</a:t>
            </a:r>
            <a:endParaRPr lang="en-US" b="1" dirty="0">
              <a:solidFill>
                <a:srgbClr val="4F758B"/>
              </a:solidFill>
              <a:latin typeface="+mj-lt"/>
            </a:endParaRPr>
          </a:p>
        </p:txBody>
      </p:sp>
      <p:grpSp>
        <p:nvGrpSpPr>
          <p:cNvPr id="29" name="Group 27">
            <a:extLst>
              <a:ext uri="{FF2B5EF4-FFF2-40B4-BE49-F238E27FC236}">
                <a16:creationId xmlns:a16="http://schemas.microsoft.com/office/drawing/2014/main" xmlns="" id="{6E8171FA-EA56-4507-B6B3-F6BDF6159F5A}"/>
              </a:ext>
            </a:extLst>
          </p:cNvPr>
          <p:cNvGrpSpPr/>
          <p:nvPr/>
        </p:nvGrpSpPr>
        <p:grpSpPr>
          <a:xfrm>
            <a:off x="817586" y="3442658"/>
            <a:ext cx="752048" cy="381000"/>
            <a:chOff x="1036320" y="3139039"/>
            <a:chExt cx="752048" cy="381000"/>
          </a:xfrm>
        </p:grpSpPr>
        <p:sp>
          <p:nvSpPr>
            <p:cNvPr id="30" name="Rectangle: Rounded Corners 17">
              <a:extLst>
                <a:ext uri="{FF2B5EF4-FFF2-40B4-BE49-F238E27FC236}">
                  <a16:creationId xmlns:a16="http://schemas.microsoft.com/office/drawing/2014/main" xmlns="" id="{5B985E0A-F44D-48AA-B345-A89BE47B3365}"/>
                </a:ext>
              </a:extLst>
            </p:cNvPr>
            <p:cNvSpPr/>
            <p:nvPr/>
          </p:nvSpPr>
          <p:spPr>
            <a:xfrm>
              <a:off x="1036320" y="3139039"/>
              <a:ext cx="752048" cy="381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10765" hangingPunct="0"/>
              <a:endParaRPr lang="ru-RU" sz="2200"/>
            </a:p>
          </p:txBody>
        </p:sp>
        <p:sp>
          <p:nvSpPr>
            <p:cNvPr id="31" name="Oval 18">
              <a:extLst>
                <a:ext uri="{FF2B5EF4-FFF2-40B4-BE49-F238E27FC236}">
                  <a16:creationId xmlns:a16="http://schemas.microsoft.com/office/drawing/2014/main" xmlns="" id="{8BCEC4DE-3198-42E9-ABE2-1CBB168FDC23}"/>
                </a:ext>
              </a:extLst>
            </p:cNvPr>
            <p:cNvSpPr/>
            <p:nvPr/>
          </p:nvSpPr>
          <p:spPr>
            <a:xfrm>
              <a:off x="1411813" y="3146659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8D3F7DD-12E8-49D2-A615-15E548E0B6CA}"/>
              </a:ext>
            </a:extLst>
          </p:cNvPr>
          <p:cNvSpPr txBox="1"/>
          <p:nvPr/>
        </p:nvSpPr>
        <p:spPr>
          <a:xfrm>
            <a:off x="7487886" y="3595203"/>
            <a:ext cx="394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b="1" dirty="0" smtClean="0">
                <a:solidFill>
                  <a:srgbClr val="4F758B"/>
                </a:solidFill>
                <a:latin typeface="+mj-lt"/>
              </a:rPr>
              <a:t>Стоимость перевозки тонны</a:t>
            </a:r>
            <a:endParaRPr lang="en-US" b="1" dirty="0">
              <a:solidFill>
                <a:srgbClr val="4F758B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8D3F7DD-12E8-49D2-A615-15E548E0B6CA}"/>
              </a:ext>
            </a:extLst>
          </p:cNvPr>
          <p:cNvSpPr txBox="1"/>
          <p:nvPr/>
        </p:nvSpPr>
        <p:spPr>
          <a:xfrm>
            <a:off x="4583832" y="4730994"/>
            <a:ext cx="4117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b="1" dirty="0" smtClean="0">
                <a:solidFill>
                  <a:srgbClr val="4F758B"/>
                </a:solidFill>
                <a:latin typeface="+mj-lt"/>
              </a:rPr>
              <a:t>Себестоимость изготовления</a:t>
            </a:r>
            <a:endParaRPr lang="en-US" b="1" dirty="0">
              <a:solidFill>
                <a:srgbClr val="4F758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3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968087"/>
            <a:ext cx="2402614" cy="876737"/>
          </a:xfrm>
          <a:prstGeom prst="rect">
            <a:avLst/>
          </a:prstGeom>
          <a:solidFill>
            <a:srgbClr val="4F7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Модель</a:t>
            </a:r>
            <a:r>
              <a:rPr lang="en-US" dirty="0" smtClean="0"/>
              <a:t> 12-6744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90484"/>
              </p:ext>
            </p:extLst>
          </p:nvPr>
        </p:nvGraphicFramePr>
        <p:xfrm>
          <a:off x="623392" y="3573016"/>
          <a:ext cx="11156517" cy="30681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3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ru-RU" sz="1400" dirty="0"/>
                        <a:t>Модель</a:t>
                      </a:r>
                    </a:p>
                  </a:txBody>
                  <a:tcPr anchor="ctr"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Базовый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12-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9853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12-6744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r>
                        <a:rPr lang="ru-RU" sz="1400" dirty="0"/>
                        <a:t>Грузоподъемность, т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69,5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</a:t>
                      </a:r>
                      <a:r>
                        <a:rPr lang="en-US" sz="1400" dirty="0" smtClean="0"/>
                        <a:t>,0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125">
                <a:tc>
                  <a:txBody>
                    <a:bodyPr/>
                    <a:lstStyle/>
                    <a:p>
                      <a:r>
                        <a:rPr lang="ru-RU" sz="1400" dirty="0"/>
                        <a:t>Объем, м</a:t>
                      </a:r>
                      <a:r>
                        <a:rPr lang="ru-RU" sz="1400" baseline="30000" dirty="0"/>
                        <a:t>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r>
                        <a:rPr lang="ru-RU" sz="1400" dirty="0"/>
                        <a:t>Осевая нагрузка, тс</a:t>
                      </a: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23,5</a:t>
                      </a:r>
                      <a:endParaRPr lang="ru-RU" sz="1400" dirty="0"/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r>
                        <a:rPr lang="ru-RU" sz="1400" dirty="0"/>
                        <a:t>Погонная нагрузка, тс/м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6,75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7,18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7,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Погрузка в вагон, 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Коэффициент тары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0,35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0,29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72655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Масса груза в поезде, </a:t>
                      </a:r>
                      <a:r>
                        <a:rPr lang="ru-RU" sz="1400" dirty="0" smtClean="0"/>
                        <a:t>т (71 условный вагон)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</a:t>
                      </a:r>
                      <a:r>
                        <a:rPr lang="ru-RU" sz="1400" dirty="0" smtClean="0"/>
                        <a:t>934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(+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467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(+1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%)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6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Масса груза в поезде 9000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т, 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6672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6750 (+1%)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6930 (+4%)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634464"/>
                  </a:ext>
                </a:extLst>
              </a:tr>
            </a:tbl>
          </a:graphicData>
        </a:graphic>
      </p:graphicFrame>
      <p:sp>
        <p:nvSpPr>
          <p:cNvPr id="13" name="Заголовок 6"/>
          <p:cNvSpPr txBox="1">
            <a:spLocks/>
          </p:cNvSpPr>
          <p:nvPr/>
        </p:nvSpPr>
        <p:spPr>
          <a:xfrm>
            <a:off x="263352" y="190778"/>
            <a:ext cx="1037818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Полувагон универсальный с разгрузочными люками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9084" r="1996" b="21622"/>
          <a:stretch/>
        </p:blipFill>
        <p:spPr>
          <a:xfrm>
            <a:off x="2895309" y="933610"/>
            <a:ext cx="7113229" cy="24233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062872" y="2298564"/>
            <a:ext cx="1324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+550 т груза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1637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dirty="0" smtClean="0">
                <a:solidFill>
                  <a:srgbClr val="727272"/>
                </a:solidFill>
                <a:latin typeface="Verdana"/>
                <a:cs typeface="+mn-cs"/>
              </a:rPr>
              <a:t>в поезде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83179" y="1275036"/>
            <a:ext cx="2083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-200 тыс.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руб./год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1637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noProof="0" dirty="0" smtClean="0">
                <a:solidFill>
                  <a:srgbClr val="727272"/>
                </a:solidFill>
                <a:latin typeface="Verdana"/>
                <a:cs typeface="+mn-cs"/>
              </a:rPr>
              <a:t>в год на вагон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0" y="968087"/>
            <a:ext cx="2258598" cy="876737"/>
          </a:xfrm>
          <a:prstGeom prst="rect">
            <a:avLst/>
          </a:prstGeom>
          <a:solidFill>
            <a:srgbClr val="4F7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Модель </a:t>
            </a:r>
            <a:r>
              <a:rPr lang="en-US" dirty="0" smtClean="0"/>
              <a:t>1</a:t>
            </a:r>
            <a:r>
              <a:rPr lang="ru-RU" dirty="0" smtClean="0"/>
              <a:t>9-9591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30751"/>
              </p:ext>
            </p:extLst>
          </p:nvPr>
        </p:nvGraphicFramePr>
        <p:xfrm>
          <a:off x="335360" y="3717032"/>
          <a:ext cx="11156517" cy="29267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3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r>
                        <a:rPr lang="ru-RU" sz="1600" dirty="0"/>
                        <a:t>Модель</a:t>
                      </a:r>
                    </a:p>
                  </a:txBody>
                  <a:tcPr anchor="ctr"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Базовый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9835-01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19-9591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Грузоподъемность, т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1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Объем, м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35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Осевая нагрузка, тс</a:t>
                      </a: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Погонная нагрузка, тс/м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6,79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Погрузка в вагон, т</a:t>
                      </a: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8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Коэффициент тары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0,32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0,29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992720"/>
                  </a:ext>
                </a:extLst>
              </a:tr>
              <a:tr h="3561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Масса груза в поезде,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 (71 условный вагон)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4757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+9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%)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6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Масса груза в поезде 9000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т, 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6745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6903 (+2%)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6957 (+3%)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634464"/>
                  </a:ext>
                </a:extLst>
              </a:tr>
            </a:tbl>
          </a:graphicData>
        </a:graphic>
      </p:graphicFrame>
      <p:sp>
        <p:nvSpPr>
          <p:cNvPr id="13" name="Заголовок 6"/>
          <p:cNvSpPr txBox="1">
            <a:spLocks/>
          </p:cNvSpPr>
          <p:nvPr/>
        </p:nvSpPr>
        <p:spPr>
          <a:xfrm>
            <a:off x="453026" y="190778"/>
            <a:ext cx="9675422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Вагон-хоппер для минеральных удобрений</a:t>
            </a:r>
            <a:r>
              <a:rPr lang="ru-RU" sz="2000" dirty="0">
                <a:solidFill>
                  <a:srgbClr val="FFFFFF"/>
                </a:solidFill>
                <a:latin typeface="Verdana"/>
                <a:cs typeface="Verdana"/>
              </a:rPr>
              <a:t> 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53" b="10124"/>
          <a:stretch/>
        </p:blipFill>
        <p:spPr>
          <a:xfrm>
            <a:off x="2654606" y="961574"/>
            <a:ext cx="7408266" cy="24935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62872" y="2298564"/>
            <a:ext cx="15648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+923 м</a:t>
            </a:r>
            <a:r>
              <a:rPr kumimoji="0" lang="ru-RU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dirty="0" smtClean="0">
                <a:solidFill>
                  <a:srgbClr val="31637F"/>
                </a:solidFill>
                <a:latin typeface="Verdana"/>
                <a:cs typeface="+mn-cs"/>
              </a:rPr>
              <a:t>+400 т</a:t>
            </a:r>
            <a:endParaRPr kumimoji="0" lang="ru-RU" sz="2000" b="1" dirty="0">
              <a:solidFill>
                <a:srgbClr val="31637F"/>
              </a:solidFill>
              <a:latin typeface="Verdan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груза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1637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dirty="0" smtClean="0">
                <a:solidFill>
                  <a:srgbClr val="727272"/>
                </a:solidFill>
                <a:latin typeface="Verdana"/>
                <a:cs typeface="+mn-cs"/>
              </a:rPr>
              <a:t>в поезде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83179" y="1275036"/>
            <a:ext cx="20835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-300 тыс.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руб./год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1637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noProof="0" dirty="0" smtClean="0">
                <a:solidFill>
                  <a:srgbClr val="727272"/>
                </a:solidFill>
                <a:latin typeface="Verdana"/>
                <a:cs typeface="+mn-cs"/>
              </a:rPr>
              <a:t>в год на вагон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3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2991" y="968087"/>
            <a:ext cx="2258598" cy="732721"/>
          </a:xfrm>
          <a:prstGeom prst="rect">
            <a:avLst/>
          </a:prstGeom>
          <a:solidFill>
            <a:srgbClr val="4F7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Модель 13-6741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34723"/>
              </p:ext>
            </p:extLst>
          </p:nvPr>
        </p:nvGraphicFramePr>
        <p:xfrm>
          <a:off x="448413" y="2852936"/>
          <a:ext cx="5143531" cy="3352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0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3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7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параметра</a:t>
                      </a:r>
                      <a:endParaRPr lang="ru-RU" sz="1400" dirty="0"/>
                    </a:p>
                  </a:txBody>
                  <a:tcPr anchor="ctr"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Значение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755">
                <a:tc>
                  <a:txBody>
                    <a:bodyPr/>
                    <a:lstStyle/>
                    <a:p>
                      <a:r>
                        <a:rPr lang="ru-RU" sz="1400" dirty="0"/>
                        <a:t>Грузоподъемность, т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Масса тары, не более, т</a:t>
                      </a:r>
                      <a:endParaRPr lang="ru-RU" sz="1400" baseline="300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755">
                <a:tc>
                  <a:txBody>
                    <a:bodyPr/>
                    <a:lstStyle/>
                    <a:p>
                      <a:r>
                        <a:rPr lang="ru-RU" sz="1400" dirty="0"/>
                        <a:t>Осевая нагрузка, тс</a:t>
                      </a: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365">
                <a:tc>
                  <a:txBody>
                    <a:bodyPr/>
                    <a:lstStyle/>
                    <a:p>
                      <a:r>
                        <a:rPr lang="ru-RU" sz="1400" dirty="0"/>
                        <a:t>Погонная нагрузка, тс/м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5,85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7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Длина вагона по осям сцепления, мм </a:t>
                      </a: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25660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2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осей, шт.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671436"/>
                  </a:ext>
                </a:extLst>
              </a:tr>
              <a:tr h="4022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секций, шт.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8007726"/>
                  </a:ext>
                </a:extLst>
              </a:tr>
              <a:tr h="43271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База секции вагона, мм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9820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Заголовок 6"/>
          <p:cNvSpPr txBox="1">
            <a:spLocks/>
          </p:cNvSpPr>
          <p:nvPr/>
        </p:nvSpPr>
        <p:spPr>
          <a:xfrm>
            <a:off x="335360" y="190778"/>
            <a:ext cx="10306172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Сочлененный </a:t>
            </a:r>
            <a:r>
              <a:rPr lang="ru-RU" dirty="0" smtClean="0">
                <a:solidFill>
                  <a:schemeClr val="bg1"/>
                </a:solidFill>
              </a:rPr>
              <a:t>вагон-платформа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для контейнеров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0419" y="968087"/>
            <a:ext cx="7276021" cy="15565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35986" y="1052910"/>
            <a:ext cx="2419231" cy="60192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759333" y="1072837"/>
            <a:ext cx="2083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+16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1637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noProof="0" dirty="0" smtClean="0">
                <a:solidFill>
                  <a:srgbClr val="727272"/>
                </a:solidFill>
                <a:latin typeface="Verdana"/>
                <a:cs typeface="+mn-cs"/>
              </a:rPr>
              <a:t>в поезде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7728" y="4331667"/>
            <a:ext cx="23357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30,48т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Х 4 шт.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23587" y="2992137"/>
            <a:ext cx="23357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36 т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Х 2 шт.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53466" y="5575298"/>
            <a:ext cx="518186" cy="542011"/>
            <a:chOff x="7588759" y="-2359815"/>
            <a:chExt cx="518186" cy="542011"/>
          </a:xfrm>
        </p:grpSpPr>
        <p:sp>
          <p:nvSpPr>
            <p:cNvPr id="17" name="Овал 16"/>
            <p:cNvSpPr/>
            <p:nvPr/>
          </p:nvSpPr>
          <p:spPr>
            <a:xfrm>
              <a:off x="7588759" y="-2359815"/>
              <a:ext cx="518186" cy="54201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97693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812" y="-2242850"/>
              <a:ext cx="308080" cy="308080"/>
            </a:xfrm>
            <a:prstGeom prst="rect">
              <a:avLst/>
            </a:prstGeom>
            <a:ln>
              <a:noFill/>
            </a:ln>
            <a:effectLst>
              <a:glow rad="127000">
                <a:srgbClr val="497693"/>
              </a:glow>
            </a:effectLst>
          </p:spPr>
        </p:pic>
      </p:grpSp>
      <p:sp>
        <p:nvSpPr>
          <p:cNvPr id="19" name="Прямоугольник 18"/>
          <p:cNvSpPr/>
          <p:nvPr/>
        </p:nvSpPr>
        <p:spPr>
          <a:xfrm>
            <a:off x="6441669" y="5657827"/>
            <a:ext cx="57152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Упоры с защитой от опрокидывания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2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5360" y="911336"/>
            <a:ext cx="2232248" cy="789472"/>
          </a:xfrm>
          <a:prstGeom prst="rect">
            <a:avLst/>
          </a:prstGeom>
          <a:solidFill>
            <a:srgbClr val="4F7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Модель 13-6747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66582"/>
              </p:ext>
            </p:extLst>
          </p:nvPr>
        </p:nvGraphicFramePr>
        <p:xfrm>
          <a:off x="335360" y="3470654"/>
          <a:ext cx="6336704" cy="318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4842">
                <a:tc>
                  <a:txBody>
                    <a:bodyPr/>
                    <a:lstStyle/>
                    <a:p>
                      <a:r>
                        <a:rPr lang="ru-RU" sz="1400" dirty="0"/>
                        <a:t>Модель</a:t>
                      </a:r>
                    </a:p>
                  </a:txBody>
                  <a:tcPr anchor="ctr">
                    <a:solidFill>
                      <a:srgbClr val="4F7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13-6747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427">
                <a:tc>
                  <a:txBody>
                    <a:bodyPr/>
                    <a:lstStyle/>
                    <a:p>
                      <a:r>
                        <a:rPr lang="ru-RU" sz="1400" dirty="0"/>
                        <a:t>Грузоподъемность, т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63,0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Масса тары, не более, т</a:t>
                      </a:r>
                      <a:endParaRPr lang="ru-RU" sz="1400" baseline="300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37,0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427">
                <a:tc>
                  <a:txBody>
                    <a:bodyPr/>
                    <a:lstStyle/>
                    <a:p>
                      <a:r>
                        <a:rPr lang="ru-RU" sz="1400" dirty="0"/>
                        <a:t>Осевая нагрузка, тс</a:t>
                      </a: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25,0</a:t>
                      </a:r>
                      <a:endParaRPr lang="ru-RU" sz="1400" dirty="0"/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741">
                <a:tc>
                  <a:txBody>
                    <a:bodyPr/>
                    <a:lstStyle/>
                    <a:p>
                      <a:r>
                        <a:rPr lang="ru-RU" sz="1400" dirty="0"/>
                        <a:t>Погонная нагрузка, тс/м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3,80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Длина вагона по осям сцепления, мм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26320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8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Количество торцевых стен, шт.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4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Количество пар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стоек, шт.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663843"/>
                  </a:ext>
                </a:extLst>
              </a:tr>
              <a:tr h="3168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Длина перевозимого проката, м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8-25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3778226"/>
                  </a:ext>
                </a:extLst>
              </a:tr>
              <a:tr h="3004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Перевозимые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контейнеры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40 футов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998685"/>
                  </a:ext>
                </a:extLst>
              </a:tr>
            </a:tbl>
          </a:graphicData>
        </a:graphic>
      </p:graphicFrame>
      <p:sp>
        <p:nvSpPr>
          <p:cNvPr id="13" name="Заголовок 6"/>
          <p:cNvSpPr txBox="1">
            <a:spLocks/>
          </p:cNvSpPr>
          <p:nvPr/>
        </p:nvSpPr>
        <p:spPr>
          <a:xfrm>
            <a:off x="263352" y="190778"/>
            <a:ext cx="1037818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Вагон-платформа для длинномерного проката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3632" y="909227"/>
            <a:ext cx="5598834" cy="2469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408" y="3739956"/>
            <a:ext cx="5112830" cy="2641372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8601585" y="1078779"/>
            <a:ext cx="518186" cy="542011"/>
            <a:chOff x="7588759" y="-2359815"/>
            <a:chExt cx="518186" cy="542011"/>
          </a:xfrm>
        </p:grpSpPr>
        <p:sp>
          <p:nvSpPr>
            <p:cNvPr id="16" name="Овал 15"/>
            <p:cNvSpPr/>
            <p:nvPr/>
          </p:nvSpPr>
          <p:spPr>
            <a:xfrm>
              <a:off x="7588759" y="-2359815"/>
              <a:ext cx="518186" cy="54201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97693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812" y="-2242850"/>
              <a:ext cx="308080" cy="308080"/>
            </a:xfrm>
            <a:prstGeom prst="rect">
              <a:avLst/>
            </a:prstGeom>
            <a:ln>
              <a:noFill/>
            </a:ln>
            <a:effectLst>
              <a:glow rad="127000">
                <a:srgbClr val="497693"/>
              </a:glow>
            </a:effectLst>
          </p:spPr>
        </p:pic>
      </p:grpSp>
      <p:sp>
        <p:nvSpPr>
          <p:cNvPr id="18" name="Прямоугольник 17"/>
          <p:cNvSpPr/>
          <p:nvPr/>
        </p:nvSpPr>
        <p:spPr>
          <a:xfrm>
            <a:off x="9189788" y="1161308"/>
            <a:ext cx="26075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Стальной прокат 8..25 м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601664" y="2115070"/>
            <a:ext cx="518186" cy="542011"/>
            <a:chOff x="7588759" y="-2359815"/>
            <a:chExt cx="518186" cy="542011"/>
          </a:xfrm>
        </p:grpSpPr>
        <p:sp>
          <p:nvSpPr>
            <p:cNvPr id="20" name="Овал 19"/>
            <p:cNvSpPr/>
            <p:nvPr/>
          </p:nvSpPr>
          <p:spPr>
            <a:xfrm>
              <a:off x="7588759" y="-2359815"/>
              <a:ext cx="518186" cy="54201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97693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3812" y="-2242850"/>
              <a:ext cx="308080" cy="308080"/>
            </a:xfrm>
            <a:prstGeom prst="rect">
              <a:avLst/>
            </a:prstGeom>
            <a:ln>
              <a:noFill/>
            </a:ln>
            <a:effectLst>
              <a:glow rad="127000">
                <a:srgbClr val="497693"/>
              </a:glow>
            </a:effectLst>
          </p:spPr>
        </p:pic>
      </p:grpSp>
      <p:sp>
        <p:nvSpPr>
          <p:cNvPr id="22" name="Прямоугольник 21"/>
          <p:cNvSpPr/>
          <p:nvPr/>
        </p:nvSpPr>
        <p:spPr>
          <a:xfrm>
            <a:off x="9189867" y="2197599"/>
            <a:ext cx="2812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637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Контейнеры 20, 40, 45 футов массой до 30,48 т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9CACAF-85D9-FC03-FB93-28525543C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13100" r="29090" b="1190"/>
          <a:stretch/>
        </p:blipFill>
        <p:spPr bwMode="auto">
          <a:xfrm>
            <a:off x="7846840" y="836712"/>
            <a:ext cx="4402797" cy="6021288"/>
          </a:xfrm>
          <a:custGeom>
            <a:avLst/>
            <a:gdLst>
              <a:gd name="connsiteX0" fmla="*/ 0 w 4402797"/>
              <a:gd name="connsiteY0" fmla="*/ 0 h 6858000"/>
              <a:gd name="connsiteX1" fmla="*/ 4402797 w 4402797"/>
              <a:gd name="connsiteY1" fmla="*/ 0 h 6858000"/>
              <a:gd name="connsiteX2" fmla="*/ 4402797 w 4402797"/>
              <a:gd name="connsiteY2" fmla="*/ 6858000 h 6858000"/>
              <a:gd name="connsiteX3" fmla="*/ 0 w 44027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2797" h="6858000">
                <a:moveTo>
                  <a:pt x="0" y="0"/>
                </a:moveTo>
                <a:lnTo>
                  <a:pt x="4402797" y="0"/>
                </a:lnTo>
                <a:lnTo>
                  <a:pt x="440279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10935D1-7F17-9742-163C-0EAE0DA1D2FF}"/>
              </a:ext>
            </a:extLst>
          </p:cNvPr>
          <p:cNvSpPr/>
          <p:nvPr/>
        </p:nvSpPr>
        <p:spPr>
          <a:xfrm>
            <a:off x="7846840" y="836712"/>
            <a:ext cx="4402797" cy="602128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79376" y="4040535"/>
            <a:ext cx="4146548" cy="1836737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/>
          <a:p>
            <a:pPr>
              <a:lnSpc>
                <a:spcPct val="125000"/>
              </a:lnSpc>
            </a:pPr>
            <a:r>
              <a:rPr lang="ru-RU" sz="1180" dirty="0">
                <a:solidFill>
                  <a:srgbClr val="273B45"/>
                </a:solidFill>
                <a:latin typeface="Verdana" pitchFamily="34" charset="0"/>
              </a:rPr>
              <a:t>Научно-производственная корпорация</a:t>
            </a:r>
          </a:p>
          <a:p>
            <a:pPr>
              <a:lnSpc>
                <a:spcPct val="125000"/>
              </a:lnSpc>
            </a:pPr>
            <a:r>
              <a:rPr lang="ru-RU" sz="1180" dirty="0">
                <a:solidFill>
                  <a:srgbClr val="273B45"/>
                </a:solidFill>
                <a:latin typeface="Verdana" pitchFamily="34" charset="0"/>
              </a:rPr>
              <a:t>«Объединенная Вагонная Компания»</a:t>
            </a:r>
          </a:p>
          <a:p>
            <a:pPr>
              <a:lnSpc>
                <a:spcPct val="125000"/>
              </a:lnSpc>
              <a:defRPr/>
            </a:pPr>
            <a:r>
              <a:rPr lang="ru-RU" sz="1180" dirty="0">
                <a:solidFill>
                  <a:srgbClr val="273B45"/>
                </a:solidFill>
                <a:latin typeface="Verdana" pitchFamily="34" charset="0"/>
              </a:rPr>
              <a:t>ул. Арбат, д. 10,</a:t>
            </a:r>
            <a:r>
              <a:rPr lang="ru-RU" sz="1180" baseline="0" dirty="0">
                <a:solidFill>
                  <a:srgbClr val="273B45"/>
                </a:solidFill>
                <a:latin typeface="Verdana" pitchFamily="34" charset="0"/>
              </a:rPr>
              <a:t> Москва, 119002</a:t>
            </a:r>
          </a:p>
          <a:p>
            <a:pPr>
              <a:lnSpc>
                <a:spcPct val="125000"/>
              </a:lnSpc>
              <a:defRPr/>
            </a:pPr>
            <a:r>
              <a:rPr lang="ru-RU" sz="1180" baseline="0" dirty="0">
                <a:solidFill>
                  <a:srgbClr val="273B45"/>
                </a:solidFill>
                <a:latin typeface="Verdana" pitchFamily="34" charset="0"/>
              </a:rPr>
              <a:t>тел.: +7 (499) 999-15-20, факс: +7 (499) 999-15-21</a:t>
            </a:r>
          </a:p>
          <a:p>
            <a:pPr>
              <a:lnSpc>
                <a:spcPct val="125000"/>
              </a:lnSpc>
              <a:defRPr/>
            </a:pPr>
            <a:r>
              <a:rPr lang="en-US" sz="1180" baseline="0" dirty="0">
                <a:solidFill>
                  <a:srgbClr val="273B45"/>
                </a:solidFill>
                <a:latin typeface="Verdana" pitchFamily="34" charset="0"/>
              </a:rPr>
              <a:t>info@uniwagon.com, www.uniwagon.com</a:t>
            </a:r>
            <a:endParaRPr lang="ru-RU" sz="1180" dirty="0">
              <a:solidFill>
                <a:srgbClr val="273B45"/>
              </a:solidFill>
              <a:latin typeface="Verdana" pitchFamily="34" charset="0"/>
            </a:endParaRPr>
          </a:p>
        </p:txBody>
      </p:sp>
      <p:sp>
        <p:nvSpPr>
          <p:cNvPr id="34" name="Текст 6"/>
          <p:cNvSpPr txBox="1">
            <a:spLocks/>
          </p:cNvSpPr>
          <p:nvPr/>
        </p:nvSpPr>
        <p:spPr>
          <a:xfrm>
            <a:off x="335360" y="2636911"/>
            <a:ext cx="6307136" cy="15477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Благодарю за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Другая 5">
      <a:dk1>
        <a:sysClr val="windowText" lastClr="000000"/>
      </a:dk1>
      <a:lt1>
        <a:sysClr val="window" lastClr="FFFFFF"/>
      </a:lt1>
      <a:dk2>
        <a:srgbClr val="646464"/>
      </a:dk2>
      <a:lt2>
        <a:srgbClr val="CEE4EA"/>
      </a:lt2>
      <a:accent1>
        <a:srgbClr val="9AB5D5"/>
      </a:accent1>
      <a:accent2>
        <a:srgbClr val="4F758B"/>
      </a:accent2>
      <a:accent3>
        <a:srgbClr val="DA291C"/>
      </a:accent3>
      <a:accent4>
        <a:srgbClr val="3778B8"/>
      </a:accent4>
      <a:accent5>
        <a:srgbClr val="44899D"/>
      </a:accent5>
      <a:accent6>
        <a:srgbClr val="B7B7B7"/>
      </a:accent6>
      <a:hlink>
        <a:srgbClr val="0000FF"/>
      </a:hlink>
      <a:folHlink>
        <a:srgbClr val="800080"/>
      </a:folHlink>
    </a:clrScheme>
    <a:fontScheme name="UWC sh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ия_16x9.pptx" id="{AC1AC0E4-0290-48DF-AFB3-D672D8016D19}" vid="{A934C5D6-2F87-4DB3-84C8-AECB765A4A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Шаблон_Презентация НПК ОВК_16х9_v3</Template>
  <TotalTime>3370</TotalTime>
  <Words>554</Words>
  <Application>Microsoft Office PowerPoint</Application>
  <PresentationFormat>Широкоэкранный</PresentationFormat>
  <Paragraphs>177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Специальное оформление</vt:lpstr>
      <vt:lpstr>Презентация PowerPoint</vt:lpstr>
      <vt:lpstr>Предпосылки для разработки линейки с улучшенными характеристиками</vt:lpstr>
      <vt:lpstr>Направления новых разработок грузовых вагонов с осевой нагрузкой 25 тс</vt:lpstr>
      <vt:lpstr>Критерии эффективности новых разработок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ОВК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Комкова Анастасия Александровна</dc:creator>
  <cp:lastModifiedBy>Гусев Артем Владимирович</cp:lastModifiedBy>
  <cp:revision>71</cp:revision>
  <cp:lastPrinted>2015-09-24T13:28:19Z</cp:lastPrinted>
  <dcterms:created xsi:type="dcterms:W3CDTF">2020-11-06T06:25:58Z</dcterms:created>
  <dcterms:modified xsi:type="dcterms:W3CDTF">2023-08-20T07:38:53Z</dcterms:modified>
</cp:coreProperties>
</file>